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56" r:id="rId7"/>
    <p:sldId id="257" r:id="rId8"/>
    <p:sldId id="258" r:id="rId9"/>
    <p:sldId id="259" r:id="rId10"/>
    <p:sldId id="26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92AA4-55AE-4CD5-9B44-147A0220A02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06CC0-D825-42D9-BE5C-32D54654FB66}">
      <dgm:prSet phldrT="[Текст]" custT="1"/>
      <dgm:spPr>
        <a:solidFill>
          <a:srgbClr val="507642"/>
        </a:solidFill>
        <a:ln>
          <a:solidFill>
            <a:srgbClr val="507642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«Эврика»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F8AEF-FC12-45EE-98A6-EC0983DAEC73}" type="parTrans" cxnId="{E8B5A5B5-759F-4BAA-A297-DE6561FE8B92}">
      <dgm:prSet/>
      <dgm:spPr/>
      <dgm:t>
        <a:bodyPr/>
        <a:lstStyle/>
        <a:p>
          <a:endParaRPr lang="ru-RU"/>
        </a:p>
      </dgm:t>
    </dgm:pt>
    <dgm:pt modelId="{0A942C98-4F89-455C-8B02-4F8725E870E1}" type="sibTrans" cxnId="{E8B5A5B5-759F-4BAA-A297-DE6561FE8B92}">
      <dgm:prSet/>
      <dgm:spPr/>
      <dgm:t>
        <a:bodyPr/>
        <a:lstStyle/>
        <a:p>
          <a:endParaRPr lang="ru-RU"/>
        </a:p>
      </dgm:t>
    </dgm:pt>
    <dgm:pt modelId="{C7756A4E-6B4C-4BA3-8415-6B68A76447DF}">
      <dgm:prSet phldrT="[Текст]" custT="1"/>
      <dgm:spPr>
        <a:solidFill>
          <a:srgbClr val="8668A4"/>
        </a:solidFill>
        <a:ln>
          <a:solidFill>
            <a:srgbClr val="8668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«Сокровищница»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E5D14-25B3-4282-A470-6B9E0B93727E}" type="parTrans" cxnId="{3A9C8747-EA30-45DE-B329-74BDC5A6DAE2}">
      <dgm:prSet/>
      <dgm:spPr/>
      <dgm:t>
        <a:bodyPr/>
        <a:lstStyle/>
        <a:p>
          <a:endParaRPr lang="ru-RU"/>
        </a:p>
      </dgm:t>
    </dgm:pt>
    <dgm:pt modelId="{C9BB1591-7B65-479C-B588-A6A5C740B6EC}" type="sibTrans" cxnId="{3A9C8747-EA30-45DE-B329-74BDC5A6DAE2}">
      <dgm:prSet/>
      <dgm:spPr/>
      <dgm:t>
        <a:bodyPr/>
        <a:lstStyle/>
        <a:p>
          <a:endParaRPr lang="ru-RU"/>
        </a:p>
      </dgm:t>
    </dgm:pt>
    <dgm:pt modelId="{96290F5D-A594-4468-9301-5E8F7D8EC621}">
      <dgm:prSet phldrT="[Текст]" custT="1"/>
      <dgm:spPr>
        <a:solidFill>
          <a:srgbClr val="F6882E"/>
        </a:solidFill>
        <a:ln>
          <a:solidFill>
            <a:srgbClr val="F6882E"/>
          </a:solidFill>
        </a:ln>
      </dgm:spPr>
      <dgm:t>
        <a:bodyPr/>
        <a:lstStyle/>
        <a:p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Игралочка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0768-1A2E-423B-9078-6F94D2ED57F7}" type="parTrans" cxnId="{F97E731C-CC99-4695-88B6-77E7B1AC8EA0}">
      <dgm:prSet/>
      <dgm:spPr/>
      <dgm:t>
        <a:bodyPr/>
        <a:lstStyle/>
        <a:p>
          <a:endParaRPr lang="ru-RU"/>
        </a:p>
      </dgm:t>
    </dgm:pt>
    <dgm:pt modelId="{25CD5073-D859-4361-A994-AEB3C69F47CA}" type="sibTrans" cxnId="{F97E731C-CC99-4695-88B6-77E7B1AC8EA0}">
      <dgm:prSet/>
      <dgm:spPr/>
      <dgm:t>
        <a:bodyPr/>
        <a:lstStyle/>
        <a:p>
          <a:endParaRPr lang="ru-RU"/>
        </a:p>
      </dgm:t>
    </dgm:pt>
    <dgm:pt modelId="{DBC2E5D6-B4BB-4743-BB23-CFD061AD3290}">
      <dgm:prSet custT="1"/>
      <dgm:spPr>
        <a:solidFill>
          <a:srgbClr val="5DAF6B"/>
        </a:solidFill>
        <a:ln>
          <a:solidFill>
            <a:srgbClr val="5DAF6B"/>
          </a:solidFill>
        </a:ln>
      </dgm:spPr>
      <dgm:t>
        <a:bodyPr/>
        <a:lstStyle/>
        <a:p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«Мой мир»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477E5-2331-449E-947B-3F3F85BA42A4}" type="parTrans" cxnId="{FB9FC3F3-A99C-4E2E-B5EF-E1C9319FD0D3}">
      <dgm:prSet/>
      <dgm:spPr/>
      <dgm:t>
        <a:bodyPr/>
        <a:lstStyle/>
        <a:p>
          <a:endParaRPr lang="ru-RU"/>
        </a:p>
      </dgm:t>
    </dgm:pt>
    <dgm:pt modelId="{E82EB7DF-07C1-4521-841D-18880BADD6D7}" type="sibTrans" cxnId="{FB9FC3F3-A99C-4E2E-B5EF-E1C9319FD0D3}">
      <dgm:prSet/>
      <dgm:spPr/>
      <dgm:t>
        <a:bodyPr/>
        <a:lstStyle/>
        <a:p>
          <a:endParaRPr lang="ru-RU"/>
        </a:p>
      </dgm:t>
    </dgm:pt>
    <dgm:pt modelId="{812A2ED1-8BA8-4A0E-BB3D-9056F7C81596}">
      <dgm:prSet custT="1"/>
      <dgm:spPr>
        <a:solidFill>
          <a:srgbClr val="5AC6B4"/>
        </a:solidFill>
        <a:ln>
          <a:solidFill>
            <a:srgbClr val="5AC6B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Образовательныймодуль «Роботехника»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E0764-0B5D-4E61-96F9-83F3CD5E7FD2}" type="parTrans" cxnId="{21819077-07C8-4C0B-994F-0748910FE3E9}">
      <dgm:prSet/>
      <dgm:spPr/>
      <dgm:t>
        <a:bodyPr/>
        <a:lstStyle/>
        <a:p>
          <a:endParaRPr lang="ru-RU"/>
        </a:p>
      </dgm:t>
    </dgm:pt>
    <dgm:pt modelId="{B2FE058F-7136-4230-A7E2-D378EAF604CE}" type="sibTrans" cxnId="{21819077-07C8-4C0B-994F-0748910FE3E9}">
      <dgm:prSet/>
      <dgm:spPr/>
      <dgm:t>
        <a:bodyPr/>
        <a:lstStyle/>
        <a:p>
          <a:endParaRPr lang="ru-RU"/>
        </a:p>
      </dgm:t>
    </dgm:pt>
    <dgm:pt modelId="{33AFB9EF-9A58-4D48-8CBB-D9959B12F01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DCC1B-F250-4386-AC5C-C391545455F0}" type="sibTrans" cxnId="{D74A8A9E-80C8-446A-985D-C7A9DD8C5FA4}">
      <dgm:prSet/>
      <dgm:spPr/>
      <dgm:t>
        <a:bodyPr/>
        <a:lstStyle/>
        <a:p>
          <a:endParaRPr lang="ru-RU"/>
        </a:p>
      </dgm:t>
    </dgm:pt>
    <dgm:pt modelId="{8B29C56B-AB4C-4D21-8A2B-A269E495A395}" type="parTrans" cxnId="{D74A8A9E-80C8-446A-985D-C7A9DD8C5FA4}">
      <dgm:prSet/>
      <dgm:spPr/>
      <dgm:t>
        <a:bodyPr/>
        <a:lstStyle/>
        <a:p>
          <a:endParaRPr lang="ru-RU"/>
        </a:p>
      </dgm:t>
    </dgm:pt>
    <dgm:pt modelId="{8EBB1088-59D8-40AF-BED9-7A9BF2277499}" type="pres">
      <dgm:prSet presAssocID="{00992AA4-55AE-4CD5-9B44-147A0220A0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1C0815-CB1A-40FD-9972-0C29BE1FA131}" type="pres">
      <dgm:prSet presAssocID="{33AFB9EF-9A58-4D48-8CBB-D9959B12F011}" presName="singleCycle" presStyleCnt="0"/>
      <dgm:spPr/>
    </dgm:pt>
    <dgm:pt modelId="{D1D7F39A-E1DF-40C3-B592-7C8404516D17}" type="pres">
      <dgm:prSet presAssocID="{33AFB9EF-9A58-4D48-8CBB-D9959B12F011}" presName="singleCenter" presStyleLbl="node1" presStyleIdx="0" presStyleCnt="6" custScaleX="73684" custScaleY="94543" custLinFactNeighborX="1017" custLinFactNeighborY="-1227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F1AE57B-62E9-4A5D-9B31-1FA98FA66957}" type="pres">
      <dgm:prSet presAssocID="{A79F8AEF-FC12-45EE-98A6-EC0983DAEC73}" presName="Name56" presStyleLbl="parChTrans1D2" presStyleIdx="0" presStyleCnt="5"/>
      <dgm:spPr/>
      <dgm:t>
        <a:bodyPr/>
        <a:lstStyle/>
        <a:p>
          <a:endParaRPr lang="ru-RU"/>
        </a:p>
      </dgm:t>
    </dgm:pt>
    <dgm:pt modelId="{1389CD08-B09F-462A-9F3C-A9CEDF8DFF22}" type="pres">
      <dgm:prSet presAssocID="{29306CC0-D825-42D9-BE5C-32D54654FB66}" presName="text0" presStyleLbl="node1" presStyleIdx="1" presStyleCnt="6" custScaleX="206142" custScaleY="201696" custRadScaleRad="97309" custRadScaleInc="-5107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3A27B386-3F34-4521-BD26-C0CF8C6BF28A}" type="pres">
      <dgm:prSet presAssocID="{8B8477E5-2331-449E-947B-3F3F85BA42A4}" presName="Name56" presStyleLbl="parChTrans1D2" presStyleIdx="1" presStyleCnt="5"/>
      <dgm:spPr/>
      <dgm:t>
        <a:bodyPr/>
        <a:lstStyle/>
        <a:p>
          <a:endParaRPr lang="ru-RU"/>
        </a:p>
      </dgm:t>
    </dgm:pt>
    <dgm:pt modelId="{97920E58-0B01-494E-AEA1-773D8E2CEB57}" type="pres">
      <dgm:prSet presAssocID="{DBC2E5D6-B4BB-4743-BB23-CFD061AD3290}" presName="text0" presStyleLbl="node1" presStyleIdx="2" presStyleCnt="6" custScaleX="205845" custScaleY="202653" custRadScaleRad="115426" custRadScaleInc="229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2D6768C0-902F-4E12-A2EE-11F755410EEF}" type="pres">
      <dgm:prSet presAssocID="{DA4E0764-0B5D-4E61-96F9-83F3CD5E7FD2}" presName="Name56" presStyleLbl="parChTrans1D2" presStyleIdx="2" presStyleCnt="5"/>
      <dgm:spPr/>
      <dgm:t>
        <a:bodyPr/>
        <a:lstStyle/>
        <a:p>
          <a:endParaRPr lang="ru-RU"/>
        </a:p>
      </dgm:t>
    </dgm:pt>
    <dgm:pt modelId="{EB5997C3-D350-44E7-BDAF-9575277C6502}" type="pres">
      <dgm:prSet presAssocID="{812A2ED1-8BA8-4A0E-BB3D-9056F7C81596}" presName="text0" presStyleLbl="node1" presStyleIdx="3" presStyleCnt="6" custScaleX="212945" custScaleY="210710" custRadScaleRad="102051" custRadScaleInc="-11848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9CC78B4F-75AF-4965-A908-B9A18AC5C056}" type="pres">
      <dgm:prSet presAssocID="{F6FE5D14-25B3-4282-A470-6B9E0B93727E}" presName="Name56" presStyleLbl="parChTrans1D2" presStyleIdx="3" presStyleCnt="5"/>
      <dgm:spPr/>
      <dgm:t>
        <a:bodyPr/>
        <a:lstStyle/>
        <a:p>
          <a:endParaRPr lang="ru-RU"/>
        </a:p>
      </dgm:t>
    </dgm:pt>
    <dgm:pt modelId="{6C78F265-0A78-4AAA-A774-47A9E0681D97}" type="pres">
      <dgm:prSet presAssocID="{C7756A4E-6B4C-4BA3-8415-6B68A76447DF}" presName="text0" presStyleLbl="node1" presStyleIdx="4" presStyleCnt="6" custScaleX="181486" custScaleY="188318" custRadScaleRad="103392" custRadScaleInc="9751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8EB68468-4FBE-4D76-868B-604F3C462A2D}" type="pres">
      <dgm:prSet presAssocID="{DFDA0768-1A2E-423B-9078-6F94D2ED57F7}" presName="Name56" presStyleLbl="parChTrans1D2" presStyleIdx="4" presStyleCnt="5"/>
      <dgm:spPr/>
      <dgm:t>
        <a:bodyPr/>
        <a:lstStyle/>
        <a:p>
          <a:endParaRPr lang="ru-RU"/>
        </a:p>
      </dgm:t>
    </dgm:pt>
    <dgm:pt modelId="{46E0B342-736A-4264-81A9-11EFEF9030F5}" type="pres">
      <dgm:prSet presAssocID="{96290F5D-A594-4468-9301-5E8F7D8EC621}" presName="text0" presStyleLbl="node1" presStyleIdx="5" presStyleCnt="6" custScaleX="206951" custScaleY="205456" custRadScaleRad="112051" custRadScaleInc="1827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</dgm:ptLst>
  <dgm:cxnLst>
    <dgm:cxn modelId="{DFB204CD-14C3-4A1F-A409-6FD9EADDA77E}" type="presOf" srcId="{33AFB9EF-9A58-4D48-8CBB-D9959B12F011}" destId="{D1D7F39A-E1DF-40C3-B592-7C8404516D17}" srcOrd="0" destOrd="0" presId="urn:microsoft.com/office/officeart/2008/layout/RadialCluster"/>
    <dgm:cxn modelId="{7993E287-4E06-4598-96F0-98CB899551A1}" type="presOf" srcId="{C7756A4E-6B4C-4BA3-8415-6B68A76447DF}" destId="{6C78F265-0A78-4AAA-A774-47A9E0681D97}" srcOrd="0" destOrd="0" presId="urn:microsoft.com/office/officeart/2008/layout/RadialCluster"/>
    <dgm:cxn modelId="{B195AB52-B3D4-4EC1-AE59-61512C83B69E}" type="presOf" srcId="{812A2ED1-8BA8-4A0E-BB3D-9056F7C81596}" destId="{EB5997C3-D350-44E7-BDAF-9575277C6502}" srcOrd="0" destOrd="0" presId="urn:microsoft.com/office/officeart/2008/layout/RadialCluster"/>
    <dgm:cxn modelId="{F97E731C-CC99-4695-88B6-77E7B1AC8EA0}" srcId="{33AFB9EF-9A58-4D48-8CBB-D9959B12F011}" destId="{96290F5D-A594-4468-9301-5E8F7D8EC621}" srcOrd="4" destOrd="0" parTransId="{DFDA0768-1A2E-423B-9078-6F94D2ED57F7}" sibTransId="{25CD5073-D859-4361-A994-AEB3C69F47CA}"/>
    <dgm:cxn modelId="{FE2D675C-66DF-4027-BC70-4EA0E7BC362D}" type="presOf" srcId="{00992AA4-55AE-4CD5-9B44-147A0220A02C}" destId="{8EBB1088-59D8-40AF-BED9-7A9BF2277499}" srcOrd="0" destOrd="0" presId="urn:microsoft.com/office/officeart/2008/layout/RadialCluster"/>
    <dgm:cxn modelId="{FB9FC3F3-A99C-4E2E-B5EF-E1C9319FD0D3}" srcId="{33AFB9EF-9A58-4D48-8CBB-D9959B12F011}" destId="{DBC2E5D6-B4BB-4743-BB23-CFD061AD3290}" srcOrd="1" destOrd="0" parTransId="{8B8477E5-2331-449E-947B-3F3F85BA42A4}" sibTransId="{E82EB7DF-07C1-4521-841D-18880BADD6D7}"/>
    <dgm:cxn modelId="{CDFD26CB-1C83-4294-88D4-400A15B63026}" type="presOf" srcId="{A79F8AEF-FC12-45EE-98A6-EC0983DAEC73}" destId="{4F1AE57B-62E9-4A5D-9B31-1FA98FA66957}" srcOrd="0" destOrd="0" presId="urn:microsoft.com/office/officeart/2008/layout/RadialCluster"/>
    <dgm:cxn modelId="{5ECF2055-616C-40E0-9698-1B955CBEAE0B}" type="presOf" srcId="{8B8477E5-2331-449E-947B-3F3F85BA42A4}" destId="{3A27B386-3F34-4521-BD26-C0CF8C6BF28A}" srcOrd="0" destOrd="0" presId="urn:microsoft.com/office/officeart/2008/layout/RadialCluster"/>
    <dgm:cxn modelId="{4BBD25FE-B775-4B9E-B6E3-CC660A7B5DAE}" type="presOf" srcId="{29306CC0-D825-42D9-BE5C-32D54654FB66}" destId="{1389CD08-B09F-462A-9F3C-A9CEDF8DFF22}" srcOrd="0" destOrd="0" presId="urn:microsoft.com/office/officeart/2008/layout/RadialCluster"/>
    <dgm:cxn modelId="{EAFD1A9B-8C17-49F5-8311-605839918E3B}" type="presOf" srcId="{DFDA0768-1A2E-423B-9078-6F94D2ED57F7}" destId="{8EB68468-4FBE-4D76-868B-604F3C462A2D}" srcOrd="0" destOrd="0" presId="urn:microsoft.com/office/officeart/2008/layout/RadialCluster"/>
    <dgm:cxn modelId="{21819077-07C8-4C0B-994F-0748910FE3E9}" srcId="{33AFB9EF-9A58-4D48-8CBB-D9959B12F011}" destId="{812A2ED1-8BA8-4A0E-BB3D-9056F7C81596}" srcOrd="2" destOrd="0" parTransId="{DA4E0764-0B5D-4E61-96F9-83F3CD5E7FD2}" sibTransId="{B2FE058F-7136-4230-A7E2-D378EAF604CE}"/>
    <dgm:cxn modelId="{8E55F97E-F4C8-4DC0-AEDD-F481193853F7}" type="presOf" srcId="{F6FE5D14-25B3-4282-A470-6B9E0B93727E}" destId="{9CC78B4F-75AF-4965-A908-B9A18AC5C056}" srcOrd="0" destOrd="0" presId="urn:microsoft.com/office/officeart/2008/layout/RadialCluster"/>
    <dgm:cxn modelId="{E8B5A5B5-759F-4BAA-A297-DE6561FE8B92}" srcId="{33AFB9EF-9A58-4D48-8CBB-D9959B12F011}" destId="{29306CC0-D825-42D9-BE5C-32D54654FB66}" srcOrd="0" destOrd="0" parTransId="{A79F8AEF-FC12-45EE-98A6-EC0983DAEC73}" sibTransId="{0A942C98-4F89-455C-8B02-4F8725E870E1}"/>
    <dgm:cxn modelId="{83355D1A-1715-4A48-A24F-559D7071ADBA}" type="presOf" srcId="{DBC2E5D6-B4BB-4743-BB23-CFD061AD3290}" destId="{97920E58-0B01-494E-AEA1-773D8E2CEB57}" srcOrd="0" destOrd="0" presId="urn:microsoft.com/office/officeart/2008/layout/RadialCluster"/>
    <dgm:cxn modelId="{0DC321A5-0658-4ADC-A835-A53BF06D1ED4}" type="presOf" srcId="{96290F5D-A594-4468-9301-5E8F7D8EC621}" destId="{46E0B342-736A-4264-81A9-11EFEF9030F5}" srcOrd="0" destOrd="0" presId="urn:microsoft.com/office/officeart/2008/layout/RadialCluster"/>
    <dgm:cxn modelId="{97453BD4-83B8-4AD4-B703-D1266EE8094F}" type="presOf" srcId="{DA4E0764-0B5D-4E61-96F9-83F3CD5E7FD2}" destId="{2D6768C0-902F-4E12-A2EE-11F755410EEF}" srcOrd="0" destOrd="0" presId="urn:microsoft.com/office/officeart/2008/layout/RadialCluster"/>
    <dgm:cxn modelId="{3A9C8747-EA30-45DE-B329-74BDC5A6DAE2}" srcId="{33AFB9EF-9A58-4D48-8CBB-D9959B12F011}" destId="{C7756A4E-6B4C-4BA3-8415-6B68A76447DF}" srcOrd="3" destOrd="0" parTransId="{F6FE5D14-25B3-4282-A470-6B9E0B93727E}" sibTransId="{C9BB1591-7B65-479C-B588-A6A5C740B6EC}"/>
    <dgm:cxn modelId="{D74A8A9E-80C8-446A-985D-C7A9DD8C5FA4}" srcId="{00992AA4-55AE-4CD5-9B44-147A0220A02C}" destId="{33AFB9EF-9A58-4D48-8CBB-D9959B12F011}" srcOrd="0" destOrd="0" parTransId="{8B29C56B-AB4C-4D21-8A2B-A269E495A395}" sibTransId="{DDBDCC1B-F250-4386-AC5C-C391545455F0}"/>
    <dgm:cxn modelId="{E3B909CF-348A-47E7-903D-EC29308B63DD}" type="presParOf" srcId="{8EBB1088-59D8-40AF-BED9-7A9BF2277499}" destId="{531C0815-CB1A-40FD-9972-0C29BE1FA131}" srcOrd="0" destOrd="0" presId="urn:microsoft.com/office/officeart/2008/layout/RadialCluster"/>
    <dgm:cxn modelId="{421FA307-3946-42FB-9A72-D82A71C726D2}" type="presParOf" srcId="{531C0815-CB1A-40FD-9972-0C29BE1FA131}" destId="{D1D7F39A-E1DF-40C3-B592-7C8404516D17}" srcOrd="0" destOrd="0" presId="urn:microsoft.com/office/officeart/2008/layout/RadialCluster"/>
    <dgm:cxn modelId="{0FED165A-B279-4A80-BEB2-208845FF0A36}" type="presParOf" srcId="{531C0815-CB1A-40FD-9972-0C29BE1FA131}" destId="{4F1AE57B-62E9-4A5D-9B31-1FA98FA66957}" srcOrd="1" destOrd="0" presId="urn:microsoft.com/office/officeart/2008/layout/RadialCluster"/>
    <dgm:cxn modelId="{0E9AB9C4-3256-440F-BA6F-D044D7110364}" type="presParOf" srcId="{531C0815-CB1A-40FD-9972-0C29BE1FA131}" destId="{1389CD08-B09F-462A-9F3C-A9CEDF8DFF22}" srcOrd="2" destOrd="0" presId="urn:microsoft.com/office/officeart/2008/layout/RadialCluster"/>
    <dgm:cxn modelId="{D9FE3EE7-0FE5-450C-9B34-47DEAB49A98F}" type="presParOf" srcId="{531C0815-CB1A-40FD-9972-0C29BE1FA131}" destId="{3A27B386-3F34-4521-BD26-C0CF8C6BF28A}" srcOrd="3" destOrd="0" presId="urn:microsoft.com/office/officeart/2008/layout/RadialCluster"/>
    <dgm:cxn modelId="{18503446-CEAB-424B-BE05-3CFBB4AB458A}" type="presParOf" srcId="{531C0815-CB1A-40FD-9972-0C29BE1FA131}" destId="{97920E58-0B01-494E-AEA1-773D8E2CEB57}" srcOrd="4" destOrd="0" presId="urn:microsoft.com/office/officeart/2008/layout/RadialCluster"/>
    <dgm:cxn modelId="{61ABB3D9-DC4B-4C60-A319-12025A3DE1E1}" type="presParOf" srcId="{531C0815-CB1A-40FD-9972-0C29BE1FA131}" destId="{2D6768C0-902F-4E12-A2EE-11F755410EEF}" srcOrd="5" destOrd="0" presId="urn:microsoft.com/office/officeart/2008/layout/RadialCluster"/>
    <dgm:cxn modelId="{A3860EB6-8021-4049-B986-293F7825E710}" type="presParOf" srcId="{531C0815-CB1A-40FD-9972-0C29BE1FA131}" destId="{EB5997C3-D350-44E7-BDAF-9575277C6502}" srcOrd="6" destOrd="0" presId="urn:microsoft.com/office/officeart/2008/layout/RadialCluster"/>
    <dgm:cxn modelId="{7D3969DA-C179-4153-97CD-2EEFFB3CDFE2}" type="presParOf" srcId="{531C0815-CB1A-40FD-9972-0C29BE1FA131}" destId="{9CC78B4F-75AF-4965-A908-B9A18AC5C056}" srcOrd="7" destOrd="0" presId="urn:microsoft.com/office/officeart/2008/layout/RadialCluster"/>
    <dgm:cxn modelId="{7286A6D1-1ECD-4F9F-9006-621BF91AC88B}" type="presParOf" srcId="{531C0815-CB1A-40FD-9972-0C29BE1FA131}" destId="{6C78F265-0A78-4AAA-A774-47A9E0681D97}" srcOrd="8" destOrd="0" presId="urn:microsoft.com/office/officeart/2008/layout/RadialCluster"/>
    <dgm:cxn modelId="{C03F2813-F301-4831-B76C-C66ECF449AC5}" type="presParOf" srcId="{531C0815-CB1A-40FD-9972-0C29BE1FA131}" destId="{8EB68468-4FBE-4D76-868B-604F3C462A2D}" srcOrd="9" destOrd="0" presId="urn:microsoft.com/office/officeart/2008/layout/RadialCluster"/>
    <dgm:cxn modelId="{8CD8D6F9-A9A0-4DC9-82F0-47BB4B3120C1}" type="presParOf" srcId="{531C0815-CB1A-40FD-9972-0C29BE1FA131}" destId="{46E0B342-736A-4264-81A9-11EFEF9030F5}" srcOrd="10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7F39A-E1DF-40C3-B592-7C8404516D17}">
      <dsp:nvSpPr>
        <dsp:cNvPr id="0" name=""/>
        <dsp:cNvSpPr/>
      </dsp:nvSpPr>
      <dsp:spPr>
        <a:xfrm>
          <a:off x="2550919" y="1945405"/>
          <a:ext cx="1121491" cy="143897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0919" y="1945405"/>
        <a:ext cx="1121491" cy="1438971"/>
      </dsp:txXfrm>
    </dsp:sp>
    <dsp:sp modelId="{4F1AE57B-62E9-4A5D-9B31-1FA98FA66957}">
      <dsp:nvSpPr>
        <dsp:cNvPr id="0" name=""/>
        <dsp:cNvSpPr/>
      </dsp:nvSpPr>
      <dsp:spPr>
        <a:xfrm rot="16013223">
          <a:off x="2929005" y="1809469"/>
          <a:ext cx="2722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2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9CD08-B09F-462A-9F3C-A9CEDF8DFF22}">
      <dsp:nvSpPr>
        <dsp:cNvPr id="0" name=""/>
        <dsp:cNvSpPr/>
      </dsp:nvSpPr>
      <dsp:spPr>
        <a:xfrm>
          <a:off x="1950744" y="-383279"/>
          <a:ext cx="2102151" cy="2056812"/>
        </a:xfrm>
        <a:prstGeom prst="flowChartConnector">
          <a:avLst/>
        </a:prstGeom>
        <a:solidFill>
          <a:srgbClr val="507642"/>
        </a:solidFill>
        <a:ln w="25400" cap="flat" cmpd="sng" algn="ctr">
          <a:solidFill>
            <a:srgbClr val="5076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«Эврика»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0744" y="-383279"/>
        <a:ext cx="2102151" cy="2056812"/>
      </dsp:txXfrm>
    </dsp:sp>
    <dsp:sp modelId="{3A27B386-3F34-4521-BD26-C0CF8C6BF28A}">
      <dsp:nvSpPr>
        <dsp:cNvPr id="0" name=""/>
        <dsp:cNvSpPr/>
      </dsp:nvSpPr>
      <dsp:spPr>
        <a:xfrm rot="20473838">
          <a:off x="3661948" y="2411033"/>
          <a:ext cx="3934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34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20E58-0B01-494E-AEA1-773D8E2CEB57}">
      <dsp:nvSpPr>
        <dsp:cNvPr id="0" name=""/>
        <dsp:cNvSpPr/>
      </dsp:nvSpPr>
      <dsp:spPr>
        <a:xfrm>
          <a:off x="4044942" y="957774"/>
          <a:ext cx="2099122" cy="2066571"/>
        </a:xfrm>
        <a:prstGeom prst="flowChartConnector">
          <a:avLst/>
        </a:prstGeom>
        <a:solidFill>
          <a:srgbClr val="5DAF6B"/>
        </a:solidFill>
        <a:ln w="25400" cap="flat" cmpd="sng" algn="ctr">
          <a:solidFill>
            <a:srgbClr val="5DAF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«Мой мир»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4942" y="957774"/>
        <a:ext cx="2099122" cy="2066571"/>
      </dsp:txXfrm>
    </dsp:sp>
    <dsp:sp modelId="{2D6768C0-902F-4E12-A2EE-11F755410EEF}">
      <dsp:nvSpPr>
        <dsp:cNvPr id="0" name=""/>
        <dsp:cNvSpPr/>
      </dsp:nvSpPr>
      <dsp:spPr>
        <a:xfrm rot="13889189">
          <a:off x="3602210" y="3335653"/>
          <a:ext cx="86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5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997C3-D350-44E7-BDAF-9575277C6502}">
      <dsp:nvSpPr>
        <dsp:cNvPr id="0" name=""/>
        <dsp:cNvSpPr/>
      </dsp:nvSpPr>
      <dsp:spPr>
        <a:xfrm>
          <a:off x="3387774" y="3301803"/>
          <a:ext cx="2171525" cy="2148733"/>
        </a:xfrm>
        <a:prstGeom prst="flowChartConnector">
          <a:avLst/>
        </a:prstGeom>
        <a:solidFill>
          <a:srgbClr val="5AC6B4"/>
        </a:solidFill>
        <a:ln w="25400" cap="flat" cmpd="sng" algn="ctr">
          <a:solidFill>
            <a:srgbClr val="5AC6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Образовательныймодуль «Роботехника»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774" y="3301803"/>
        <a:ext cx="2171525" cy="2148733"/>
      </dsp:txXfrm>
    </dsp:sp>
    <dsp:sp modelId="{9CC78B4F-75AF-4965-A908-B9A18AC5C056}">
      <dsp:nvSpPr>
        <dsp:cNvPr id="0" name=""/>
        <dsp:cNvSpPr/>
      </dsp:nvSpPr>
      <dsp:spPr>
        <a:xfrm rot="7770879">
          <a:off x="2432554" y="3400581"/>
          <a:ext cx="1446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6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8F265-0A78-4AAA-A774-47A9E0681D97}">
      <dsp:nvSpPr>
        <dsp:cNvPr id="0" name=""/>
        <dsp:cNvSpPr/>
      </dsp:nvSpPr>
      <dsp:spPr>
        <a:xfrm>
          <a:off x="741570" y="3456387"/>
          <a:ext cx="1850719" cy="1920389"/>
        </a:xfrm>
        <a:prstGeom prst="flowChartConnector">
          <a:avLst/>
        </a:prstGeom>
        <a:solidFill>
          <a:srgbClr val="8668A4"/>
        </a:solidFill>
        <a:ln w="25400" cap="flat" cmpd="sng" algn="ctr">
          <a:solidFill>
            <a:srgbClr val="8668A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«Сокровищница»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570" y="3456387"/>
        <a:ext cx="1850719" cy="1920389"/>
      </dsp:txXfrm>
    </dsp:sp>
    <dsp:sp modelId="{8EB68468-4FBE-4D76-868B-604F3C462A2D}">
      <dsp:nvSpPr>
        <dsp:cNvPr id="0" name=""/>
        <dsp:cNvSpPr/>
      </dsp:nvSpPr>
      <dsp:spPr>
        <a:xfrm rot="11938254">
          <a:off x="2084335" y="2394172"/>
          <a:ext cx="479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6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0B342-736A-4264-81A9-11EFEF9030F5}">
      <dsp:nvSpPr>
        <dsp:cNvPr id="0" name=""/>
        <dsp:cNvSpPr/>
      </dsp:nvSpPr>
      <dsp:spPr>
        <a:xfrm>
          <a:off x="-13040" y="905901"/>
          <a:ext cx="2110401" cy="2095155"/>
        </a:xfrm>
        <a:prstGeom prst="flowChartConnector">
          <a:avLst/>
        </a:prstGeom>
        <a:solidFill>
          <a:srgbClr val="F6882E"/>
        </a:solidFill>
        <a:ln w="25400" cap="flat" cmpd="sng" algn="ctr">
          <a:solidFill>
            <a:srgbClr val="F688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Игралочка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040" y="905901"/>
        <a:ext cx="2110401" cy="209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МАДОУ города Нижневартовска </a:t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ДС №40 «Золотая рыбка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9098" y="1700808"/>
            <a:ext cx="8229600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Лаборатория 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детей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zad\Desktop\алл\IMG_20191009_12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">
            <a:off x="1403648" y="4239216"/>
            <a:ext cx="2808312" cy="2106234"/>
          </a:xfrm>
          <a:prstGeom prst="rect">
            <a:avLst/>
          </a:prstGeom>
          <a:noFill/>
        </p:spPr>
      </p:pic>
      <p:pic>
        <p:nvPicPr>
          <p:cNvPr id="6147" name="Picture 3" descr="C:\Users\azad\Desktop\IMG_20191009_11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252661" y="2348880"/>
            <a:ext cx="4516890" cy="1067725"/>
          </a:xfrm>
          <a:prstGeom prst="rect">
            <a:avLst/>
          </a:prstGeom>
          <a:noFill/>
        </p:spPr>
      </p:pic>
      <p:pic>
        <p:nvPicPr>
          <p:cNvPr id="7" name="Picture 2" descr="C:\Users\azad\Desktop\РЫ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973019" cy="1124744"/>
          </a:xfrm>
          <a:prstGeom prst="rect">
            <a:avLst/>
          </a:prstGeom>
          <a:noFill/>
        </p:spPr>
      </p:pic>
      <p:pic>
        <p:nvPicPr>
          <p:cNvPr id="8" name="Picture 4" descr="C:\Users\azad\Desktop\робототех\IMG-f1d7bebea3290b4e9194d88213d12b1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000">
            <a:off x="5148064" y="4239216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8600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Модуль «</a:t>
            </a:r>
            <a:r>
              <a:rPr lang="ru-RU" sz="4000" b="1" dirty="0" err="1" smtClean="0">
                <a:latin typeface="Monotype Corsiva" pitchFamily="66" charset="0"/>
              </a:rPr>
              <a:t>Игралочка</a:t>
            </a:r>
            <a:r>
              <a:rPr lang="ru-RU" sz="4000" b="1" dirty="0" smtClean="0">
                <a:latin typeface="Monotype Corsiva" pitchFamily="66" charset="0"/>
              </a:rPr>
              <a:t>»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700808"/>
            <a:ext cx="5328592" cy="2497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формирование и развитие социальной, коммуникативной и интеллектуальной компетентности у детей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099" name="Picture 3" descr="C:\Users\azad\Desktop\алл\IMG_20191009_115111.jpg"/>
          <p:cNvPicPr>
            <a:picLocks noChangeAspect="1" noChangeArrowheads="1"/>
          </p:cNvPicPr>
          <p:nvPr/>
        </p:nvPicPr>
        <p:blipFill rotWithShape="1">
          <a:blip r:embed="rId2" cstate="print"/>
          <a:srcRect l="27426" t="5230" r="4345" b="5371"/>
          <a:stretch/>
        </p:blipFill>
        <p:spPr bwMode="auto">
          <a:xfrm rot="5400000">
            <a:off x="1505817" y="4093730"/>
            <a:ext cx="2239107" cy="2731477"/>
          </a:xfrm>
          <a:prstGeom prst="rect">
            <a:avLst/>
          </a:prstGeom>
          <a:noFill/>
        </p:spPr>
      </p:pic>
      <p:pic>
        <p:nvPicPr>
          <p:cNvPr id="4100" name="Picture 4" descr="C:\Users\azad\Desktop\алл\IMG_20191009_111044.jpg"/>
          <p:cNvPicPr>
            <a:picLocks noChangeAspect="1" noChangeArrowheads="1"/>
          </p:cNvPicPr>
          <p:nvPr/>
        </p:nvPicPr>
        <p:blipFill rotWithShape="1">
          <a:blip r:embed="rId3" cstate="print"/>
          <a:srcRect b="7662"/>
          <a:stretch/>
        </p:blipFill>
        <p:spPr bwMode="auto">
          <a:xfrm>
            <a:off x="251520" y="1827094"/>
            <a:ext cx="3059832" cy="2119028"/>
          </a:xfrm>
          <a:prstGeom prst="rect">
            <a:avLst/>
          </a:prstGeom>
          <a:noFill/>
        </p:spPr>
      </p:pic>
      <p:pic>
        <p:nvPicPr>
          <p:cNvPr id="4101" name="Picture 5" descr="C:\Users\azad\Desktop\алл\IMG_20191009_115130.jpg"/>
          <p:cNvPicPr>
            <a:picLocks noChangeAspect="1" noChangeArrowheads="1"/>
          </p:cNvPicPr>
          <p:nvPr/>
        </p:nvPicPr>
        <p:blipFill rotWithShape="1">
          <a:blip r:embed="rId4" cstate="print"/>
          <a:srcRect l="3133"/>
          <a:stretch/>
        </p:blipFill>
        <p:spPr bwMode="auto">
          <a:xfrm>
            <a:off x="5364088" y="4221088"/>
            <a:ext cx="2790092" cy="2160240"/>
          </a:xfrm>
          <a:prstGeom prst="rect">
            <a:avLst/>
          </a:prstGeom>
          <a:noFill/>
        </p:spPr>
      </p:pic>
      <p:pic>
        <p:nvPicPr>
          <p:cNvPr id="8" name="Picture 2" descr="C:\Users\azad\Desktop\РЫ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320" y="234462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9268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Этапы реализации проекта </a:t>
            </a:r>
            <a:endParaRPr lang="ru-RU" sz="4000" dirty="0"/>
          </a:p>
        </p:txBody>
      </p:sp>
      <p:pic>
        <p:nvPicPr>
          <p:cNvPr id="8" name="Picture 2" descr="C:\Users\azad\Desktop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20" y="234462"/>
            <a:ext cx="973019" cy="1124744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3012828"/>
              </p:ext>
            </p:extLst>
          </p:nvPr>
        </p:nvGraphicFramePr>
        <p:xfrm>
          <a:off x="395536" y="1556792"/>
          <a:ext cx="835292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340"/>
                <a:gridCol w="5136200"/>
                <a:gridCol w="1107388"/>
              </a:tblGrid>
              <a:tr h="3600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Этапы проекта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Содержание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70019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этап Подготовительный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dirty="0" smtClean="0"/>
                        <a:t>1. Разработка плана </a:t>
                      </a:r>
                      <a:r>
                        <a:rPr lang="ru-RU" baseline="0" dirty="0" smtClean="0"/>
                        <a:t> работы совместно с участниками проекта (коллектив ДОУ, сотрудники </a:t>
                      </a:r>
                      <a:r>
                        <a:rPr lang="ru-RU" baseline="0" dirty="0" err="1" smtClean="0"/>
                        <a:t>Сибур</a:t>
                      </a:r>
                      <a:r>
                        <a:rPr lang="ru-RU" baseline="0" dirty="0" smtClean="0"/>
                        <a:t>, представители высшего учебного заведения (НГГУ), СОШ №18, 31).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Январь-февраль 2020г.</a:t>
                      </a:r>
                      <a:endParaRPr lang="ru-RU" dirty="0"/>
                    </a:p>
                  </a:txBody>
                  <a:tcPr/>
                </a:tc>
              </a:tr>
              <a:tr h="9000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ru-RU" dirty="0" smtClean="0"/>
                        <a:t>Обучение </a:t>
                      </a:r>
                      <a:r>
                        <a:rPr lang="ru-RU" baseline="0" dirty="0" smtClean="0"/>
                        <a:t>волонтеров (из числа сотрудников  </a:t>
                      </a:r>
                      <a:r>
                        <a:rPr lang="ru-RU" baseline="0" dirty="0" err="1" smtClean="0"/>
                        <a:t>Сибур</a:t>
                      </a:r>
                      <a:r>
                        <a:rPr lang="ru-RU" baseline="0" dirty="0" smtClean="0"/>
                        <a:t>), </a:t>
                      </a:r>
                      <a:r>
                        <a:rPr lang="ru-RU" dirty="0" smtClean="0"/>
                        <a:t>педагогов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(проведение семинаров, лекций, мастер-классов 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т.д.) 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dirty="0" smtClean="0"/>
                        <a:t>Организация рекламной кампании.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0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Подготовка (ремонтные</a:t>
                      </a:r>
                      <a:r>
                        <a:rPr lang="ru-RU" baseline="0" dirty="0" smtClean="0"/>
                        <a:t> работы, закупка оборудования) и оформление </a:t>
                      </a:r>
                      <a:r>
                        <a:rPr lang="ru-RU" dirty="0" smtClean="0"/>
                        <a:t>помещения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00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5. Открытие лаборатории «</a:t>
                      </a:r>
                      <a:r>
                        <a:rPr lang="en-US" dirty="0" smtClean="0"/>
                        <a:t>S</a:t>
                      </a:r>
                      <a:r>
                        <a:rPr lang="ru-RU" dirty="0" smtClean="0"/>
                        <a:t>ТЕАМ» для детей» </a:t>
                      </a:r>
                      <a:r>
                        <a:rPr lang="ru-RU" baseline="0" dirty="0" smtClean="0"/>
                        <a:t>совместно с участниками проекта (коллектив ДОУ, сотрудники </a:t>
                      </a:r>
                      <a:r>
                        <a:rPr lang="ru-RU" baseline="0" dirty="0" err="1" smtClean="0"/>
                        <a:t>Сибур</a:t>
                      </a:r>
                      <a:r>
                        <a:rPr lang="ru-RU" baseline="0" dirty="0" smtClean="0"/>
                        <a:t>, представители высшего учебного заведения (НГГУ), СОШ №18, 31).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96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itchFamily="66" charset="0"/>
              </a:rPr>
              <a:t>Этапы реализации проекта </a:t>
            </a:r>
            <a:endParaRPr lang="ru-RU" sz="4000" dirty="0"/>
          </a:p>
        </p:txBody>
      </p:sp>
      <p:pic>
        <p:nvPicPr>
          <p:cNvPr id="8" name="Picture 2" descr="C:\Users\azad\Desktop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20" y="234462"/>
            <a:ext cx="973019" cy="1124744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0724662"/>
              </p:ext>
            </p:extLst>
          </p:nvPr>
        </p:nvGraphicFramePr>
        <p:xfrm>
          <a:off x="395536" y="1628799"/>
          <a:ext cx="8363272" cy="395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52"/>
                <a:gridCol w="5142560"/>
                <a:gridCol w="1108760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Этапы проекта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Содержание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74722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этап</a:t>
                      </a:r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Основной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Организация встречи</a:t>
                      </a:r>
                      <a:r>
                        <a:rPr lang="ru-RU" baseline="0" dirty="0" smtClean="0"/>
                        <a:t> детей сотрудников </a:t>
                      </a:r>
                      <a:r>
                        <a:rPr lang="ru-RU" baseline="0" dirty="0" err="1" smtClean="0"/>
                        <a:t>Сибур</a:t>
                      </a:r>
                      <a:r>
                        <a:rPr lang="ru-RU" baseline="0" dirty="0" smtClean="0"/>
                        <a:t>  и дошкольников  в лаборатории «</a:t>
                      </a:r>
                      <a:r>
                        <a:rPr lang="en-US" dirty="0" smtClean="0"/>
                        <a:t>S</a:t>
                      </a:r>
                      <a:r>
                        <a:rPr lang="ru-RU" dirty="0" smtClean="0"/>
                        <a:t>ТЕАМ» для детей» 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 -ноябрь 2020г.</a:t>
                      </a:r>
                      <a:endParaRPr lang="ru-RU" dirty="0"/>
                    </a:p>
                  </a:txBody>
                  <a:tcPr/>
                </a:tc>
              </a:tr>
              <a:tr h="349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Знакомство детей  со страной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dirty="0" smtClean="0"/>
                        <a:t>S</a:t>
                      </a:r>
                      <a:r>
                        <a:rPr lang="ru-RU" dirty="0" err="1" smtClean="0"/>
                        <a:t>ТЕАМчиков</a:t>
                      </a:r>
                      <a:r>
                        <a:rPr lang="ru-RU" dirty="0" smtClean="0"/>
                        <a:t>»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Постоянное посещение детьми лаборатории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dirty="0" smtClean="0"/>
                        <a:t>S</a:t>
                      </a:r>
                      <a:r>
                        <a:rPr lang="ru-RU" dirty="0" smtClean="0"/>
                        <a:t>ТЕАМ» для детей»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Организация выставок детского творчества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5. Проведение совместных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конкурсов с участниками проекта 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74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6. Проведение праздников</a:t>
                      </a:r>
                      <a:r>
                        <a:rPr lang="ru-RU" baseline="0" dirty="0" smtClean="0"/>
                        <a:t> и развлечений   с приглашением жителей микрорайона и города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61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itchFamily="66" charset="0"/>
              </a:rPr>
              <a:t>Этапы реализации проекта </a:t>
            </a:r>
            <a:endParaRPr lang="ru-RU" sz="4000" dirty="0"/>
          </a:p>
        </p:txBody>
      </p:sp>
      <p:pic>
        <p:nvPicPr>
          <p:cNvPr id="8" name="Picture 2" descr="C:\Users\azad\Desktop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20" y="234462"/>
            <a:ext cx="973019" cy="1124744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5073452"/>
              </p:ext>
            </p:extLst>
          </p:nvPr>
        </p:nvGraphicFramePr>
        <p:xfrm>
          <a:off x="395536" y="1772815"/>
          <a:ext cx="8363272" cy="2651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52"/>
                <a:gridCol w="5142560"/>
                <a:gridCol w="1108760"/>
              </a:tblGrid>
              <a:tr h="2217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Этапы проекта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Содержание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1440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этап</a:t>
                      </a:r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Аналитико-рефлексивный 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1.Организация обратной</a:t>
                      </a:r>
                      <a:r>
                        <a:rPr lang="ru-RU" baseline="0" dirty="0" smtClean="0"/>
                        <a:t> связи с </a:t>
                      </a:r>
                      <a:r>
                        <a:rPr lang="ru-RU" baseline="0" dirty="0" err="1" smtClean="0"/>
                        <a:t>благополучателями</a:t>
                      </a:r>
                      <a:r>
                        <a:rPr lang="ru-RU" baseline="0" dirty="0" smtClean="0"/>
                        <a:t> (анкетирование, отзывы, опросники) 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Декабрь2020г.</a:t>
                      </a:r>
                      <a:endParaRPr lang="ru-RU" dirty="0"/>
                    </a:p>
                  </a:txBody>
                  <a:tcPr/>
                </a:tc>
              </a:tr>
              <a:tr h="3140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Оценка эффективности  реализации проекта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Корректировка плана работы лаборатории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4. </a:t>
                      </a:r>
                      <a:r>
                        <a:rPr lang="ru-RU" smtClean="0"/>
                        <a:t>Разработка </a:t>
                      </a:r>
                      <a:r>
                        <a:rPr lang="ru-RU" smtClean="0"/>
                        <a:t>дальнейшей </a:t>
                      </a:r>
                      <a:r>
                        <a:rPr lang="ru-RU" dirty="0" smtClean="0"/>
                        <a:t>перспективы функционирования лаборатории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91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136904" cy="114300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1026" name="Picture 2" descr="C:\Users\azad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43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Цель и задачи проекта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43477084"/>
              </p:ext>
            </p:extLst>
          </p:nvPr>
        </p:nvGraphicFramePr>
        <p:xfrm>
          <a:off x="486510" y="16288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4514872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 условия для увлеченности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подрастающего поколения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естесственно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-научной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деятельностью в рамках работы лаборатории  «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STEAM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Оказывать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поддержку и сопровождение детской инициативы в разных видах деятельности.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Способствовать успешной социализации  детей в процессе взаимодействия со сверстниками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взрослыми.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Воспитывать умение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добиваться поставленной цели,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работать в команде, проявлять дружелюбие и взаимовыручку.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Обеспечить преемственность образовательной цепочки: детский сад – школа - учреждение профессионального образования – научное сообщество»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azad\Desktop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020" y="274638"/>
            <a:ext cx="755942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Актуальность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Современная ситуация развития образования характеризуется новыми требованиями к качеству образования всех без исключения обучающихся. 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В.В. Путин на заседании Совета по науке и образованию отметил: «Россия должна быть готовой конкурировать в сфере научных разработок и технологий и обеспечить себе суверенитет в этом вопросе. Речь идет не о самоизоляции, а о лидерстве в ключевых направлениях».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Путин В.В.  дал задачу рассчитать потребность различных регионов в выпускниках с техническим образованием.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zad\Desktop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10" y="260648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itchFamily="66" charset="0"/>
              </a:rPr>
              <a:t>Актуальность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 условиях динамично меняющегося мира во все области жизнедеятельности человека внедряются новые технологии. Исследователи убеждены, что 65% современных дошкольников в будущем овладеют профессиями, которых на сегодняшний день не существует. В перспективе молодым специалистам потребуются навыки и умения из разных технологических областей, как естественных наук, так и инженерии.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Что на данный момент может заинтересовать наших воспитанников в условиях образовательной  организации? STEAM-технологии. Именно они позволят педагогам новой формации вырастить поколение успешных исследователей, изобретателей, учёных, технологов, художников и математиков.</a:t>
            </a:r>
          </a:p>
          <a:p>
            <a:endParaRPr lang="ru-RU" dirty="0"/>
          </a:p>
        </p:txBody>
      </p:sp>
      <p:pic>
        <p:nvPicPr>
          <p:cNvPr id="4" name="Picture 2" descr="C:\Users\azad\Desktop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10" y="188640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62372"/>
            <a:ext cx="6984776" cy="5623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Модель</a:t>
            </a:r>
            <a:r>
              <a:rPr lang="en-US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en-US" sz="4000" b="1" dirty="0" smtClean="0">
                <a:latin typeface="Monotype Corsiva" pitchFamily="66" charset="0"/>
                <a:cs typeface="Times New Roman" pitchFamily="18" charset="0"/>
              </a:rPr>
              <a:t>STEAM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» лаборатории</a:t>
            </a:r>
            <a:br>
              <a:rPr lang="ru-RU" sz="4000" b="1" dirty="0" smtClean="0">
                <a:latin typeface="Monotype Corsiva" pitchFamily="66" charset="0"/>
                <a:cs typeface="Times New Roman" pitchFamily="18" charset="0"/>
              </a:rPr>
            </a:b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2286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новая образовательная технология, сочетающая в себе несколько предметных областей, как инструмент для развития критического мышления, исследовательских компетенций и навыков работы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команде.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9807987"/>
              </p:ext>
            </p:extLst>
          </p:nvPr>
        </p:nvGraphicFramePr>
        <p:xfrm>
          <a:off x="2699792" y="1340768"/>
          <a:ext cx="6131024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F:\DCIM\100_FUJI\DSC_114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05" t="51798" r="24178" b="5576"/>
          <a:stretch/>
        </p:blipFill>
        <p:spPr bwMode="auto">
          <a:xfrm>
            <a:off x="6084168" y="2132856"/>
            <a:ext cx="830237" cy="819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5508104" y="980728"/>
            <a:ext cx="556841" cy="85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7596336" y="2423975"/>
            <a:ext cx="504056" cy="86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endParaRPr kumimoji="0" lang="ru-RU" sz="6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F:\DCIM\100_FUJI\DSC_114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47" t="50180" r="24178" b="7554"/>
          <a:stretch/>
        </p:blipFill>
        <p:spPr bwMode="auto">
          <a:xfrm>
            <a:off x="8100392" y="4058429"/>
            <a:ext cx="898525" cy="815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45" y="5872784"/>
            <a:ext cx="969963" cy="817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59" y="5940081"/>
            <a:ext cx="981075" cy="822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963613" cy="828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3563888" y="2423975"/>
            <a:ext cx="419052" cy="86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4176791" y="4785270"/>
            <a:ext cx="5170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6841973" y="4684576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azad\Desktop\РЫБ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510" y="116631"/>
            <a:ext cx="942217" cy="1089139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4932040" y="4725144"/>
            <a:ext cx="288032" cy="28803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00192" y="4653136"/>
            <a:ext cx="360040" cy="36004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70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3960440" cy="79451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Модуль «Эврика»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196752"/>
            <a:ext cx="3888432" cy="5661248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формирование элементарных естественнонаучных представлений у детей </a:t>
            </a:r>
          </a:p>
          <a:p>
            <a:endParaRPr lang="ru-RU" dirty="0"/>
          </a:p>
        </p:txBody>
      </p:sp>
      <p:pic>
        <p:nvPicPr>
          <p:cNvPr id="1026" name="Picture 2" descr="C:\Users\azad\Desktop\эврика\IMG_20191009_1104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2496277" cy="1584176"/>
          </a:xfrm>
          <a:prstGeom prst="rect">
            <a:avLst/>
          </a:prstGeom>
          <a:noFill/>
        </p:spPr>
      </p:pic>
      <p:pic>
        <p:nvPicPr>
          <p:cNvPr id="1027" name="Picture 3" descr="C:\Users\azad\Desktop\эврика\IMG_20191009_113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2699792" cy="2186862"/>
          </a:xfrm>
          <a:prstGeom prst="rect">
            <a:avLst/>
          </a:prstGeom>
          <a:noFill/>
        </p:spPr>
      </p:pic>
      <p:pic>
        <p:nvPicPr>
          <p:cNvPr id="1028" name="Picture 4" descr="C:\Users\azad\Desktop\эврика\IMG_20191009_11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2483768" cy="2088232"/>
          </a:xfrm>
          <a:prstGeom prst="rect">
            <a:avLst/>
          </a:prstGeom>
          <a:noFill/>
        </p:spPr>
      </p:pic>
      <p:pic>
        <p:nvPicPr>
          <p:cNvPr id="1029" name="Picture 5" descr="C:\Users\azad\Desktop\эврика\IMG_20191009_122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4869160"/>
            <a:ext cx="2483768" cy="1988840"/>
          </a:xfrm>
          <a:prstGeom prst="rect">
            <a:avLst/>
          </a:prstGeom>
          <a:noFill/>
        </p:spPr>
      </p:pic>
      <p:pic>
        <p:nvPicPr>
          <p:cNvPr id="1030" name="Picture 6" descr="C:\Users\azad\Desktop\эврика\IMG_20191009_113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77072"/>
            <a:ext cx="2699792" cy="2780928"/>
          </a:xfrm>
          <a:prstGeom prst="rect">
            <a:avLst/>
          </a:prstGeom>
          <a:noFill/>
        </p:spPr>
      </p:pic>
      <p:pic>
        <p:nvPicPr>
          <p:cNvPr id="1031" name="Picture 7" descr="C:\Users\azad\Desktop\эврика\IMG_20191009_1134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685592" y="4747456"/>
            <a:ext cx="1916832" cy="2304256"/>
          </a:xfrm>
          <a:prstGeom prst="rect">
            <a:avLst/>
          </a:prstGeom>
          <a:noFill/>
        </p:spPr>
      </p:pic>
      <p:pic>
        <p:nvPicPr>
          <p:cNvPr id="10" name="Picture 2" descr="C:\Users\azad\Desktop\РЫБ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865" y="0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752528" cy="66546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Модуль «Мой мир»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420888"/>
            <a:ext cx="4176464" cy="443711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способствовать развитию логического мышления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zad\Desktop\мой мир\IMG_20191009_104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77072"/>
            <a:ext cx="2339752" cy="2492896"/>
          </a:xfrm>
          <a:prstGeom prst="rect">
            <a:avLst/>
          </a:prstGeom>
          <a:noFill/>
        </p:spPr>
      </p:pic>
      <p:pic>
        <p:nvPicPr>
          <p:cNvPr id="2051" name="Picture 3" descr="C:\Users\azad\Desktop\мой мир\IMG_20191009_105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201" y="1943454"/>
            <a:ext cx="2592288" cy="1944216"/>
          </a:xfrm>
          <a:prstGeom prst="rect">
            <a:avLst/>
          </a:prstGeom>
          <a:noFill/>
        </p:spPr>
      </p:pic>
      <p:pic>
        <p:nvPicPr>
          <p:cNvPr id="2052" name="Picture 4" descr="C:\Users\azad\Desktop\мой мир\IMG_20191009_122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057" y="4351412"/>
            <a:ext cx="2592288" cy="1944216"/>
          </a:xfrm>
          <a:prstGeom prst="rect">
            <a:avLst/>
          </a:prstGeom>
          <a:noFill/>
        </p:spPr>
      </p:pic>
      <p:pic>
        <p:nvPicPr>
          <p:cNvPr id="2053" name="Picture 5" descr="C:\Users\azad\Desktop\мой мир\IMG_20191009_123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42" y="1943454"/>
            <a:ext cx="2592288" cy="1944216"/>
          </a:xfrm>
          <a:prstGeom prst="rect">
            <a:avLst/>
          </a:prstGeom>
          <a:noFill/>
        </p:spPr>
      </p:pic>
      <p:pic>
        <p:nvPicPr>
          <p:cNvPr id="10" name="Picture 2" descr="C:\Users\azad\Desktop\РЫ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88640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96855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Модуль «Роботехника»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196752"/>
            <a:ext cx="4032447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заложить начальные основы у детей к инженерной и робототехнической деятельности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azad\Desktop\робототех\IMG_20191009_105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9190" y="1683060"/>
            <a:ext cx="3017860" cy="2123729"/>
          </a:xfrm>
          <a:prstGeom prst="rect">
            <a:avLst/>
          </a:prstGeom>
          <a:noFill/>
        </p:spPr>
      </p:pic>
      <p:pic>
        <p:nvPicPr>
          <p:cNvPr id="3075" name="Picture 3" descr="C:\Users\azad\Desktop\робототех\IMG_20191009_105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" y="1556792"/>
            <a:ext cx="3168352" cy="2376264"/>
          </a:xfrm>
          <a:prstGeom prst="rect">
            <a:avLst/>
          </a:prstGeom>
          <a:noFill/>
        </p:spPr>
      </p:pic>
      <p:pic>
        <p:nvPicPr>
          <p:cNvPr id="3076" name="Picture 4" descr="C:\Users\azad\Desktop\робототех\IMG-f1d7bebea3290b4e9194d88213d12b1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01109"/>
            <a:ext cx="3323861" cy="2492896"/>
          </a:xfrm>
          <a:prstGeom prst="rect">
            <a:avLst/>
          </a:prstGeom>
          <a:noFill/>
        </p:spPr>
      </p:pic>
      <p:pic>
        <p:nvPicPr>
          <p:cNvPr id="3077" name="Picture 5" descr="C:\Users\azad\Desktop\робототех\IMG-ff682585c28f19e51c59aaf333033b1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53855"/>
            <a:ext cx="3227851" cy="2420888"/>
          </a:xfrm>
          <a:prstGeom prst="rect">
            <a:avLst/>
          </a:prstGeom>
          <a:noFill/>
        </p:spPr>
      </p:pic>
      <p:pic>
        <p:nvPicPr>
          <p:cNvPr id="8" name="Picture 2" descr="C:\Users\azad\Desktop\РЫ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8640"/>
            <a:ext cx="97301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Модуль «Сокровищница»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9764" y="1268761"/>
            <a:ext cx="5114419" cy="26348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оказывать поддержку в становлении самостоятельной творческой деятельности детей в разных видах искусства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Users\azad\Desktop\скоровищница\IMG_0902.JPG"/>
          <p:cNvPicPr>
            <a:picLocks noChangeAspect="1" noChangeArrowheads="1"/>
          </p:cNvPicPr>
          <p:nvPr/>
        </p:nvPicPr>
        <p:blipFill rotWithShape="1">
          <a:blip r:embed="rId2" cstate="print"/>
          <a:srcRect l="-440" t="-11282" r="440" b="29037"/>
          <a:stretch/>
        </p:blipFill>
        <p:spPr bwMode="auto">
          <a:xfrm>
            <a:off x="179512" y="4192077"/>
            <a:ext cx="4932040" cy="2307397"/>
          </a:xfrm>
          <a:prstGeom prst="rect">
            <a:avLst/>
          </a:prstGeom>
          <a:noFill/>
        </p:spPr>
      </p:pic>
      <p:pic>
        <p:nvPicPr>
          <p:cNvPr id="5124" name="Picture 4" descr="C:\Users\azad\Desktop\скоровищница\SAM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01" y="1484784"/>
            <a:ext cx="3391821" cy="2543866"/>
          </a:xfrm>
          <a:prstGeom prst="rect">
            <a:avLst/>
          </a:prstGeom>
          <a:noFill/>
        </p:spPr>
      </p:pic>
      <p:pic>
        <p:nvPicPr>
          <p:cNvPr id="7" name="Picture 2" descr="C:\Users\azad\Desktop\РЫ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15" y="116632"/>
            <a:ext cx="973019" cy="1124744"/>
          </a:xfrm>
          <a:prstGeom prst="rect">
            <a:avLst/>
          </a:prstGeom>
          <a:noFill/>
        </p:spPr>
      </p:pic>
      <p:pic>
        <p:nvPicPr>
          <p:cNvPr id="8" name="Picture 3" descr="C:\Users\azad\Desktop\скоровищница\SAM_1379.JPG"/>
          <p:cNvPicPr>
            <a:picLocks noChangeAspect="1" noChangeArrowheads="1"/>
          </p:cNvPicPr>
          <p:nvPr/>
        </p:nvPicPr>
        <p:blipFill rotWithShape="1">
          <a:blip r:embed="rId5" cstate="print"/>
          <a:srcRect t="38567"/>
          <a:stretch/>
        </p:blipFill>
        <p:spPr bwMode="auto">
          <a:xfrm>
            <a:off x="4355976" y="3548202"/>
            <a:ext cx="4176464" cy="192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618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МАДОУ города Нижневартовска  ДС №40 «Золотая рыбка» </vt:lpstr>
      <vt:lpstr>Цель и задачи проекта </vt:lpstr>
      <vt:lpstr>Актуальность </vt:lpstr>
      <vt:lpstr>Актуальность </vt:lpstr>
      <vt:lpstr>Модель «STEAM» лаборатории </vt:lpstr>
      <vt:lpstr>Модуль «Эврика» </vt:lpstr>
      <vt:lpstr>Модуль «Мой мир» </vt:lpstr>
      <vt:lpstr>Модуль «Роботехника» </vt:lpstr>
      <vt:lpstr>Модуль «Сокровищница» </vt:lpstr>
      <vt:lpstr>Модуль «Игралочка» </vt:lpstr>
      <vt:lpstr>Этапы реализации проекта </vt:lpstr>
      <vt:lpstr>Этапы реализации проекта </vt:lpstr>
      <vt:lpstr>Этапы реализации проекта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модуль «Эврика»</dc:title>
  <dc:creator>azad</dc:creator>
  <cp:lastModifiedBy>111</cp:lastModifiedBy>
  <cp:revision>27</cp:revision>
  <dcterms:created xsi:type="dcterms:W3CDTF">2019-10-09T09:02:23Z</dcterms:created>
  <dcterms:modified xsi:type="dcterms:W3CDTF">2019-10-10T03:58:33Z</dcterms:modified>
</cp:coreProperties>
</file>