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7" r:id="rId3"/>
    <p:sldId id="276" r:id="rId4"/>
    <p:sldId id="270" r:id="rId5"/>
    <p:sldId id="269" r:id="rId6"/>
    <p:sldId id="271" r:id="rId7"/>
    <p:sldId id="272" r:id="rId8"/>
    <p:sldId id="273" r:id="rId9"/>
    <p:sldId id="274" r:id="rId10"/>
    <p:sldId id="27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124"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92AA4-55AE-4CD5-9B44-147A0220A02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33AFB9EF-9A58-4D48-8CBB-D9959B12F011}">
      <dgm:prSet phldrT="[Текст]" custT="1"/>
      <dgm:spPr>
        <a:solidFill>
          <a:schemeClr val="accent5">
            <a:lumMod val="20000"/>
            <a:lumOff val="80000"/>
          </a:schemeClr>
        </a:solidFill>
        <a:ln>
          <a:solidFill>
            <a:schemeClr val="accent1">
              <a:lumMod val="20000"/>
              <a:lumOff val="80000"/>
            </a:schemeClr>
          </a:solid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Основная образовательная программа дошкольного образования</a:t>
          </a:r>
          <a:endParaRPr lang="ru-RU" sz="1400" dirty="0">
            <a:solidFill>
              <a:schemeClr val="tx1"/>
            </a:solidFill>
            <a:latin typeface="Times New Roman" panose="02020603050405020304" pitchFamily="18" charset="0"/>
            <a:cs typeface="Times New Roman" panose="02020603050405020304" pitchFamily="18" charset="0"/>
          </a:endParaRPr>
        </a:p>
      </dgm:t>
    </dgm:pt>
    <dgm:pt modelId="{8B29C56B-AB4C-4D21-8A2B-A269E495A395}" type="parTrans" cxnId="{D74A8A9E-80C8-446A-985D-C7A9DD8C5FA4}">
      <dgm:prSet/>
      <dgm:spPr/>
      <dgm:t>
        <a:bodyPr/>
        <a:lstStyle/>
        <a:p>
          <a:endParaRPr lang="ru-RU"/>
        </a:p>
      </dgm:t>
    </dgm:pt>
    <dgm:pt modelId="{DDBDCC1B-F250-4386-AC5C-C391545455F0}" type="sibTrans" cxnId="{D74A8A9E-80C8-446A-985D-C7A9DD8C5FA4}">
      <dgm:prSet/>
      <dgm:spPr/>
      <dgm:t>
        <a:bodyPr/>
        <a:lstStyle/>
        <a:p>
          <a:endParaRPr lang="ru-RU"/>
        </a:p>
      </dgm:t>
    </dgm:pt>
    <dgm:pt modelId="{29306CC0-D825-42D9-BE5C-32D54654FB66}">
      <dgm:prSet phldrT="[Текст]" custT="1"/>
      <dgm:spPr>
        <a:solidFill>
          <a:srgbClr val="507642"/>
        </a:solidFill>
        <a:ln>
          <a:solidFill>
            <a:srgbClr val="507642"/>
          </a:solid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Образовательный модуль «Эврика»</a:t>
          </a:r>
          <a:endParaRPr lang="ru-RU" sz="1400" dirty="0">
            <a:solidFill>
              <a:schemeClr val="tx1"/>
            </a:solidFill>
            <a:latin typeface="Times New Roman" panose="02020603050405020304" pitchFamily="18" charset="0"/>
            <a:cs typeface="Times New Roman" panose="02020603050405020304" pitchFamily="18" charset="0"/>
          </a:endParaRPr>
        </a:p>
      </dgm:t>
    </dgm:pt>
    <dgm:pt modelId="{A79F8AEF-FC12-45EE-98A6-EC0983DAEC73}" type="parTrans" cxnId="{E8B5A5B5-759F-4BAA-A297-DE6561FE8B92}">
      <dgm:prSet/>
      <dgm:spPr/>
      <dgm:t>
        <a:bodyPr/>
        <a:lstStyle/>
        <a:p>
          <a:endParaRPr lang="ru-RU"/>
        </a:p>
      </dgm:t>
    </dgm:pt>
    <dgm:pt modelId="{0A942C98-4F89-455C-8B02-4F8725E870E1}" type="sibTrans" cxnId="{E8B5A5B5-759F-4BAA-A297-DE6561FE8B92}">
      <dgm:prSet/>
      <dgm:spPr/>
      <dgm:t>
        <a:bodyPr/>
        <a:lstStyle/>
        <a:p>
          <a:endParaRPr lang="ru-RU"/>
        </a:p>
      </dgm:t>
    </dgm:pt>
    <dgm:pt modelId="{C7756A4E-6B4C-4BA3-8415-6B68A76447DF}">
      <dgm:prSet phldrT="[Текст]" custT="1"/>
      <dgm:spPr>
        <a:solidFill>
          <a:srgbClr val="8668A4"/>
        </a:solidFill>
        <a:ln>
          <a:solidFill>
            <a:srgbClr val="8668A4"/>
          </a:solidFill>
        </a:ln>
      </dgm:spPr>
      <dgm:t>
        <a:bodyPr/>
        <a:lstStyle/>
        <a:p>
          <a:pPr>
            <a:lnSpc>
              <a:spcPct val="100000"/>
            </a:lnSpc>
            <a:spcAft>
              <a:spcPts val="0"/>
            </a:spcAft>
          </a:pPr>
          <a:r>
            <a:rPr lang="ru-RU" sz="1400" dirty="0" smtClean="0">
              <a:solidFill>
                <a:schemeClr val="tx1"/>
              </a:solidFill>
              <a:latin typeface="Times New Roman" panose="02020603050405020304" pitchFamily="18" charset="0"/>
              <a:cs typeface="Times New Roman" panose="02020603050405020304" pitchFamily="18" charset="0"/>
            </a:rPr>
            <a:t>Образователь</a:t>
          </a:r>
        </a:p>
        <a:p>
          <a:pPr>
            <a:lnSpc>
              <a:spcPct val="100000"/>
            </a:lnSpc>
            <a:spcAft>
              <a:spcPts val="0"/>
            </a:spcAft>
          </a:pPr>
          <a:r>
            <a:rPr lang="ru-RU" sz="1400" dirty="0" err="1" smtClean="0">
              <a:solidFill>
                <a:schemeClr val="tx1"/>
              </a:solidFill>
              <a:latin typeface="Times New Roman" panose="02020603050405020304" pitchFamily="18" charset="0"/>
              <a:cs typeface="Times New Roman" panose="02020603050405020304" pitchFamily="18" charset="0"/>
            </a:rPr>
            <a:t>ный</a:t>
          </a:r>
          <a:r>
            <a:rPr lang="ru-RU" sz="1400" dirty="0" smtClean="0">
              <a:solidFill>
                <a:schemeClr val="tx1"/>
              </a:solidFill>
              <a:latin typeface="Times New Roman" panose="02020603050405020304" pitchFamily="18" charset="0"/>
              <a:cs typeface="Times New Roman" panose="02020603050405020304" pitchFamily="18" charset="0"/>
            </a:rPr>
            <a:t> модуль «Сокровищ</a:t>
          </a:r>
        </a:p>
        <a:p>
          <a:pPr>
            <a:lnSpc>
              <a:spcPct val="100000"/>
            </a:lnSpc>
            <a:spcAft>
              <a:spcPts val="0"/>
            </a:spcAft>
          </a:pPr>
          <a:r>
            <a:rPr lang="ru-RU" sz="1400" dirty="0" err="1" smtClean="0">
              <a:solidFill>
                <a:schemeClr val="tx1"/>
              </a:solidFill>
              <a:latin typeface="Times New Roman" panose="02020603050405020304" pitchFamily="18" charset="0"/>
              <a:cs typeface="Times New Roman" panose="02020603050405020304" pitchFamily="18" charset="0"/>
            </a:rPr>
            <a:t>ница</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dgm:t>
    </dgm:pt>
    <dgm:pt modelId="{F6FE5D14-25B3-4282-A470-6B9E0B93727E}" type="parTrans" cxnId="{3A9C8747-EA30-45DE-B329-74BDC5A6DAE2}">
      <dgm:prSet/>
      <dgm:spPr/>
      <dgm:t>
        <a:bodyPr/>
        <a:lstStyle/>
        <a:p>
          <a:endParaRPr lang="ru-RU"/>
        </a:p>
      </dgm:t>
    </dgm:pt>
    <dgm:pt modelId="{C9BB1591-7B65-479C-B588-A6A5C740B6EC}" type="sibTrans" cxnId="{3A9C8747-EA30-45DE-B329-74BDC5A6DAE2}">
      <dgm:prSet/>
      <dgm:spPr/>
      <dgm:t>
        <a:bodyPr/>
        <a:lstStyle/>
        <a:p>
          <a:endParaRPr lang="ru-RU"/>
        </a:p>
      </dgm:t>
    </dgm:pt>
    <dgm:pt modelId="{96290F5D-A594-4468-9301-5E8F7D8EC621}">
      <dgm:prSet phldrT="[Текст]" custT="1"/>
      <dgm:spPr>
        <a:solidFill>
          <a:srgbClr val="F6882E"/>
        </a:solidFill>
        <a:ln>
          <a:solidFill>
            <a:srgbClr val="F6882E"/>
          </a:solid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Образовательный модуль «</a:t>
          </a:r>
          <a:r>
            <a:rPr lang="ru-RU" sz="1400" dirty="0" err="1" smtClean="0">
              <a:solidFill>
                <a:schemeClr val="tx1"/>
              </a:solidFill>
              <a:latin typeface="Times New Roman" panose="02020603050405020304" pitchFamily="18" charset="0"/>
              <a:cs typeface="Times New Roman" panose="02020603050405020304" pitchFamily="18" charset="0"/>
            </a:rPr>
            <a:t>Игралочка</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FDA0768-1A2E-423B-9078-6F94D2ED57F7}" type="parTrans" cxnId="{F97E731C-CC99-4695-88B6-77E7B1AC8EA0}">
      <dgm:prSet/>
      <dgm:spPr/>
      <dgm:t>
        <a:bodyPr/>
        <a:lstStyle/>
        <a:p>
          <a:endParaRPr lang="ru-RU"/>
        </a:p>
      </dgm:t>
    </dgm:pt>
    <dgm:pt modelId="{25CD5073-D859-4361-A994-AEB3C69F47CA}" type="sibTrans" cxnId="{F97E731C-CC99-4695-88B6-77E7B1AC8EA0}">
      <dgm:prSet/>
      <dgm:spPr/>
      <dgm:t>
        <a:bodyPr/>
        <a:lstStyle/>
        <a:p>
          <a:endParaRPr lang="ru-RU"/>
        </a:p>
      </dgm:t>
    </dgm:pt>
    <dgm:pt modelId="{DBC2E5D6-B4BB-4743-BB23-CFD061AD3290}">
      <dgm:prSet custT="1"/>
      <dgm:spPr>
        <a:solidFill>
          <a:srgbClr val="5DAF6B"/>
        </a:solidFill>
        <a:ln>
          <a:solidFill>
            <a:srgbClr val="5DAF6B"/>
          </a:solidFill>
        </a:ln>
      </dgm:spPr>
      <dgm:t>
        <a:bodyPr/>
        <a:lstStyle/>
        <a:p>
          <a:r>
            <a:rPr lang="ru-RU" sz="1400" dirty="0" smtClean="0">
              <a:solidFill>
                <a:schemeClr val="tx1"/>
              </a:solidFill>
              <a:latin typeface="Times New Roman" panose="02020603050405020304" pitchFamily="18" charset="0"/>
              <a:cs typeface="Times New Roman" panose="02020603050405020304" pitchFamily="18" charset="0"/>
            </a:rPr>
            <a:t>Образовательный модуль «Мой мир»</a:t>
          </a:r>
          <a:endParaRPr lang="ru-RU" sz="1400" dirty="0">
            <a:solidFill>
              <a:schemeClr val="tx1"/>
            </a:solidFill>
            <a:latin typeface="Times New Roman" panose="02020603050405020304" pitchFamily="18" charset="0"/>
            <a:cs typeface="Times New Roman" panose="02020603050405020304" pitchFamily="18" charset="0"/>
          </a:endParaRPr>
        </a:p>
      </dgm:t>
    </dgm:pt>
    <dgm:pt modelId="{8B8477E5-2331-449E-947B-3F3F85BA42A4}" type="parTrans" cxnId="{FB9FC3F3-A99C-4E2E-B5EF-E1C9319FD0D3}">
      <dgm:prSet/>
      <dgm:spPr/>
      <dgm:t>
        <a:bodyPr/>
        <a:lstStyle/>
        <a:p>
          <a:endParaRPr lang="ru-RU"/>
        </a:p>
      </dgm:t>
    </dgm:pt>
    <dgm:pt modelId="{E82EB7DF-07C1-4521-841D-18880BADD6D7}" type="sibTrans" cxnId="{FB9FC3F3-A99C-4E2E-B5EF-E1C9319FD0D3}">
      <dgm:prSet/>
      <dgm:spPr/>
      <dgm:t>
        <a:bodyPr/>
        <a:lstStyle/>
        <a:p>
          <a:endParaRPr lang="ru-RU"/>
        </a:p>
      </dgm:t>
    </dgm:pt>
    <dgm:pt modelId="{812A2ED1-8BA8-4A0E-BB3D-9056F7C81596}">
      <dgm:prSet custT="1"/>
      <dgm:spPr>
        <a:solidFill>
          <a:srgbClr val="5AC6B4"/>
        </a:solidFill>
        <a:ln>
          <a:solidFill>
            <a:srgbClr val="5AC6B4"/>
          </a:solidFill>
        </a:ln>
      </dgm:spPr>
      <dgm:t>
        <a:bodyPr/>
        <a:lstStyle/>
        <a:p>
          <a:pPr>
            <a:lnSpc>
              <a:spcPct val="100000"/>
            </a:lnSpc>
            <a:spcAft>
              <a:spcPts val="0"/>
            </a:spcAft>
          </a:pPr>
          <a:r>
            <a:rPr lang="ru-RU" sz="1400" dirty="0" smtClean="0">
              <a:solidFill>
                <a:schemeClr val="tx1"/>
              </a:solidFill>
              <a:latin typeface="Times New Roman" panose="02020603050405020304" pitchFamily="18" charset="0"/>
              <a:cs typeface="Times New Roman" panose="02020603050405020304" pitchFamily="18" charset="0"/>
            </a:rPr>
            <a:t>Образователь</a:t>
          </a:r>
        </a:p>
        <a:p>
          <a:pPr>
            <a:lnSpc>
              <a:spcPct val="100000"/>
            </a:lnSpc>
            <a:spcAft>
              <a:spcPts val="0"/>
            </a:spcAft>
          </a:pPr>
          <a:r>
            <a:rPr lang="ru-RU" sz="1400" dirty="0" err="1" smtClean="0">
              <a:solidFill>
                <a:schemeClr val="tx1"/>
              </a:solidFill>
              <a:latin typeface="Times New Roman" panose="02020603050405020304" pitchFamily="18" charset="0"/>
              <a:cs typeface="Times New Roman" panose="02020603050405020304" pitchFamily="18" charset="0"/>
            </a:rPr>
            <a:t>ный</a:t>
          </a:r>
          <a:r>
            <a:rPr lang="ru-RU" sz="1400" dirty="0" smtClean="0">
              <a:solidFill>
                <a:schemeClr val="tx1"/>
              </a:solidFill>
              <a:latin typeface="Times New Roman" panose="02020603050405020304" pitchFamily="18" charset="0"/>
              <a:cs typeface="Times New Roman" panose="02020603050405020304" pitchFamily="18" charset="0"/>
            </a:rPr>
            <a:t> модуль «</a:t>
          </a:r>
          <a:r>
            <a:rPr lang="ru-RU" sz="1400" dirty="0" err="1" smtClean="0">
              <a:solidFill>
                <a:schemeClr val="tx1"/>
              </a:solidFill>
              <a:latin typeface="Times New Roman" panose="02020603050405020304" pitchFamily="18" charset="0"/>
              <a:cs typeface="Times New Roman" panose="02020603050405020304" pitchFamily="18" charset="0"/>
            </a:rPr>
            <a:t>Роботехника</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dgm:t>
    </dgm:pt>
    <dgm:pt modelId="{DA4E0764-0B5D-4E61-96F9-83F3CD5E7FD2}" type="parTrans" cxnId="{21819077-07C8-4C0B-994F-0748910FE3E9}">
      <dgm:prSet/>
      <dgm:spPr/>
      <dgm:t>
        <a:bodyPr/>
        <a:lstStyle/>
        <a:p>
          <a:endParaRPr lang="ru-RU"/>
        </a:p>
      </dgm:t>
    </dgm:pt>
    <dgm:pt modelId="{B2FE058F-7136-4230-A7E2-D378EAF604CE}" type="sibTrans" cxnId="{21819077-07C8-4C0B-994F-0748910FE3E9}">
      <dgm:prSet/>
      <dgm:spPr/>
      <dgm:t>
        <a:bodyPr/>
        <a:lstStyle/>
        <a:p>
          <a:endParaRPr lang="ru-RU"/>
        </a:p>
      </dgm:t>
    </dgm:pt>
    <dgm:pt modelId="{8EBB1088-59D8-40AF-BED9-7A9BF2277499}" type="pres">
      <dgm:prSet presAssocID="{00992AA4-55AE-4CD5-9B44-147A0220A02C}" presName="Name0" presStyleCnt="0">
        <dgm:presLayoutVars>
          <dgm:chMax val="1"/>
          <dgm:chPref val="1"/>
          <dgm:dir/>
          <dgm:animOne val="branch"/>
          <dgm:animLvl val="lvl"/>
        </dgm:presLayoutVars>
      </dgm:prSet>
      <dgm:spPr/>
      <dgm:t>
        <a:bodyPr/>
        <a:lstStyle/>
        <a:p>
          <a:endParaRPr lang="ru-RU"/>
        </a:p>
      </dgm:t>
    </dgm:pt>
    <dgm:pt modelId="{531C0815-CB1A-40FD-9972-0C29BE1FA131}" type="pres">
      <dgm:prSet presAssocID="{33AFB9EF-9A58-4D48-8CBB-D9959B12F011}" presName="singleCycle" presStyleCnt="0"/>
      <dgm:spPr/>
    </dgm:pt>
    <dgm:pt modelId="{D1D7F39A-E1DF-40C3-B592-7C8404516D17}" type="pres">
      <dgm:prSet presAssocID="{33AFB9EF-9A58-4D48-8CBB-D9959B12F011}" presName="singleCenter" presStyleLbl="node1" presStyleIdx="0" presStyleCnt="6" custScaleX="137887" custScaleY="133113" custLinFactNeighborX="422" custLinFactNeighborY="975">
        <dgm:presLayoutVars>
          <dgm:chMax val="7"/>
          <dgm:chPref val="7"/>
        </dgm:presLayoutVars>
      </dgm:prSet>
      <dgm:spPr>
        <a:prstGeom prst="flowChartConnector">
          <a:avLst/>
        </a:prstGeom>
      </dgm:spPr>
      <dgm:t>
        <a:bodyPr/>
        <a:lstStyle/>
        <a:p>
          <a:endParaRPr lang="ru-RU"/>
        </a:p>
      </dgm:t>
    </dgm:pt>
    <dgm:pt modelId="{4F1AE57B-62E9-4A5D-9B31-1FA98FA66957}" type="pres">
      <dgm:prSet presAssocID="{A79F8AEF-FC12-45EE-98A6-EC0983DAEC73}" presName="Name56" presStyleLbl="parChTrans1D2" presStyleIdx="0" presStyleCnt="5"/>
      <dgm:spPr/>
      <dgm:t>
        <a:bodyPr/>
        <a:lstStyle/>
        <a:p>
          <a:endParaRPr lang="ru-RU"/>
        </a:p>
      </dgm:t>
    </dgm:pt>
    <dgm:pt modelId="{1389CD08-B09F-462A-9F3C-A9CEDF8DFF22}" type="pres">
      <dgm:prSet presAssocID="{29306CC0-D825-42D9-BE5C-32D54654FB66}" presName="text0" presStyleLbl="node1" presStyleIdx="1" presStyleCnt="6" custScaleX="198832" custScaleY="201696" custRadScaleRad="100019" custRadScaleInc="-3581">
        <dgm:presLayoutVars>
          <dgm:bulletEnabled val="1"/>
        </dgm:presLayoutVars>
      </dgm:prSet>
      <dgm:spPr>
        <a:prstGeom prst="flowChartConnector">
          <a:avLst/>
        </a:prstGeom>
      </dgm:spPr>
      <dgm:t>
        <a:bodyPr/>
        <a:lstStyle/>
        <a:p>
          <a:endParaRPr lang="ru-RU"/>
        </a:p>
      </dgm:t>
    </dgm:pt>
    <dgm:pt modelId="{3A27B386-3F34-4521-BD26-C0CF8C6BF28A}" type="pres">
      <dgm:prSet presAssocID="{8B8477E5-2331-449E-947B-3F3F85BA42A4}" presName="Name56" presStyleLbl="parChTrans1D2" presStyleIdx="1" presStyleCnt="5"/>
      <dgm:spPr/>
      <dgm:t>
        <a:bodyPr/>
        <a:lstStyle/>
        <a:p>
          <a:endParaRPr lang="ru-RU"/>
        </a:p>
      </dgm:t>
    </dgm:pt>
    <dgm:pt modelId="{97920E58-0B01-494E-AEA1-773D8E2CEB57}" type="pres">
      <dgm:prSet presAssocID="{DBC2E5D6-B4BB-4743-BB23-CFD061AD3290}" presName="text0" presStyleLbl="node1" presStyleIdx="2" presStyleCnt="6" custScaleX="205845" custScaleY="202653" custRadScaleRad="115426" custRadScaleInc="2294">
        <dgm:presLayoutVars>
          <dgm:bulletEnabled val="1"/>
        </dgm:presLayoutVars>
      </dgm:prSet>
      <dgm:spPr>
        <a:prstGeom prst="flowChartConnector">
          <a:avLst/>
        </a:prstGeom>
      </dgm:spPr>
      <dgm:t>
        <a:bodyPr/>
        <a:lstStyle/>
        <a:p>
          <a:endParaRPr lang="ru-RU"/>
        </a:p>
      </dgm:t>
    </dgm:pt>
    <dgm:pt modelId="{2D6768C0-902F-4E12-A2EE-11F755410EEF}" type="pres">
      <dgm:prSet presAssocID="{DA4E0764-0B5D-4E61-96F9-83F3CD5E7FD2}" presName="Name56" presStyleLbl="parChTrans1D2" presStyleIdx="2" presStyleCnt="5"/>
      <dgm:spPr/>
      <dgm:t>
        <a:bodyPr/>
        <a:lstStyle/>
        <a:p>
          <a:endParaRPr lang="ru-RU"/>
        </a:p>
      </dgm:t>
    </dgm:pt>
    <dgm:pt modelId="{EB5997C3-D350-44E7-BDAF-9575277C6502}" type="pres">
      <dgm:prSet presAssocID="{812A2ED1-8BA8-4A0E-BB3D-9056F7C81596}" presName="text0" presStyleLbl="node1" presStyleIdx="3" presStyleCnt="6" custScaleX="212945" custScaleY="210710" custRadScaleRad="102051" custRadScaleInc="-11848">
        <dgm:presLayoutVars>
          <dgm:bulletEnabled val="1"/>
        </dgm:presLayoutVars>
      </dgm:prSet>
      <dgm:spPr>
        <a:prstGeom prst="flowChartConnector">
          <a:avLst/>
        </a:prstGeom>
      </dgm:spPr>
      <dgm:t>
        <a:bodyPr/>
        <a:lstStyle/>
        <a:p>
          <a:endParaRPr lang="ru-RU"/>
        </a:p>
      </dgm:t>
    </dgm:pt>
    <dgm:pt modelId="{9CC78B4F-75AF-4965-A908-B9A18AC5C056}" type="pres">
      <dgm:prSet presAssocID="{F6FE5D14-25B3-4282-A470-6B9E0B93727E}" presName="Name56" presStyleLbl="parChTrans1D2" presStyleIdx="3" presStyleCnt="5"/>
      <dgm:spPr/>
      <dgm:t>
        <a:bodyPr/>
        <a:lstStyle/>
        <a:p>
          <a:endParaRPr lang="ru-RU"/>
        </a:p>
      </dgm:t>
    </dgm:pt>
    <dgm:pt modelId="{6C78F265-0A78-4AAA-A774-47A9E0681D97}" type="pres">
      <dgm:prSet presAssocID="{C7756A4E-6B4C-4BA3-8415-6B68A76447DF}" presName="text0" presStyleLbl="node1" presStyleIdx="4" presStyleCnt="6" custScaleX="198220" custScaleY="199756" custRadScaleRad="103392" custRadScaleInc="9751">
        <dgm:presLayoutVars>
          <dgm:bulletEnabled val="1"/>
        </dgm:presLayoutVars>
      </dgm:prSet>
      <dgm:spPr>
        <a:prstGeom prst="flowChartConnector">
          <a:avLst/>
        </a:prstGeom>
      </dgm:spPr>
      <dgm:t>
        <a:bodyPr/>
        <a:lstStyle/>
        <a:p>
          <a:endParaRPr lang="ru-RU"/>
        </a:p>
      </dgm:t>
    </dgm:pt>
    <dgm:pt modelId="{8EB68468-4FBE-4D76-868B-604F3C462A2D}" type="pres">
      <dgm:prSet presAssocID="{DFDA0768-1A2E-423B-9078-6F94D2ED57F7}" presName="Name56" presStyleLbl="parChTrans1D2" presStyleIdx="4" presStyleCnt="5"/>
      <dgm:spPr/>
      <dgm:t>
        <a:bodyPr/>
        <a:lstStyle/>
        <a:p>
          <a:endParaRPr lang="ru-RU"/>
        </a:p>
      </dgm:t>
    </dgm:pt>
    <dgm:pt modelId="{46E0B342-736A-4264-81A9-11EFEF9030F5}" type="pres">
      <dgm:prSet presAssocID="{96290F5D-A594-4468-9301-5E8F7D8EC621}" presName="text0" presStyleLbl="node1" presStyleIdx="5" presStyleCnt="6" custScaleX="206951" custScaleY="205456" custRadScaleRad="112051" custRadScaleInc="1827">
        <dgm:presLayoutVars>
          <dgm:bulletEnabled val="1"/>
        </dgm:presLayoutVars>
      </dgm:prSet>
      <dgm:spPr>
        <a:prstGeom prst="flowChartConnector">
          <a:avLst/>
        </a:prstGeom>
      </dgm:spPr>
      <dgm:t>
        <a:bodyPr/>
        <a:lstStyle/>
        <a:p>
          <a:endParaRPr lang="ru-RU"/>
        </a:p>
      </dgm:t>
    </dgm:pt>
  </dgm:ptLst>
  <dgm:cxnLst>
    <dgm:cxn modelId="{3A9C8747-EA30-45DE-B329-74BDC5A6DAE2}" srcId="{33AFB9EF-9A58-4D48-8CBB-D9959B12F011}" destId="{C7756A4E-6B4C-4BA3-8415-6B68A76447DF}" srcOrd="3" destOrd="0" parTransId="{F6FE5D14-25B3-4282-A470-6B9E0B93727E}" sibTransId="{C9BB1591-7B65-479C-B588-A6A5C740B6EC}"/>
    <dgm:cxn modelId="{D74A8A9E-80C8-446A-985D-C7A9DD8C5FA4}" srcId="{00992AA4-55AE-4CD5-9B44-147A0220A02C}" destId="{33AFB9EF-9A58-4D48-8CBB-D9959B12F011}" srcOrd="0" destOrd="0" parTransId="{8B29C56B-AB4C-4D21-8A2B-A269E495A395}" sibTransId="{DDBDCC1B-F250-4386-AC5C-C391545455F0}"/>
    <dgm:cxn modelId="{E8B5A5B5-759F-4BAA-A297-DE6561FE8B92}" srcId="{33AFB9EF-9A58-4D48-8CBB-D9959B12F011}" destId="{29306CC0-D825-42D9-BE5C-32D54654FB66}" srcOrd="0" destOrd="0" parTransId="{A79F8AEF-FC12-45EE-98A6-EC0983DAEC73}" sibTransId="{0A942C98-4F89-455C-8B02-4F8725E870E1}"/>
    <dgm:cxn modelId="{DCF44245-5615-4A1C-8886-AB56A543F8FC}" type="presOf" srcId="{29306CC0-D825-42D9-BE5C-32D54654FB66}" destId="{1389CD08-B09F-462A-9F3C-A9CEDF8DFF22}" srcOrd="0" destOrd="0" presId="urn:microsoft.com/office/officeart/2008/layout/RadialCluster"/>
    <dgm:cxn modelId="{D99ADECC-953C-425E-B735-C8685F74E322}" type="presOf" srcId="{00992AA4-55AE-4CD5-9B44-147A0220A02C}" destId="{8EBB1088-59D8-40AF-BED9-7A9BF2277499}" srcOrd="0" destOrd="0" presId="urn:microsoft.com/office/officeart/2008/layout/RadialCluster"/>
    <dgm:cxn modelId="{7DAC2611-8898-4E4B-A1BA-C9A4F92CBA72}" type="presOf" srcId="{DA4E0764-0B5D-4E61-96F9-83F3CD5E7FD2}" destId="{2D6768C0-902F-4E12-A2EE-11F755410EEF}" srcOrd="0" destOrd="0" presId="urn:microsoft.com/office/officeart/2008/layout/RadialCluster"/>
    <dgm:cxn modelId="{8152BDF0-C227-40F0-9305-A3162310E5E6}" type="presOf" srcId="{96290F5D-A594-4468-9301-5E8F7D8EC621}" destId="{46E0B342-736A-4264-81A9-11EFEF9030F5}" srcOrd="0" destOrd="0" presId="urn:microsoft.com/office/officeart/2008/layout/RadialCluster"/>
    <dgm:cxn modelId="{F5DE35FA-78D5-4332-9C19-D83B54580549}" type="presOf" srcId="{C7756A4E-6B4C-4BA3-8415-6B68A76447DF}" destId="{6C78F265-0A78-4AAA-A774-47A9E0681D97}" srcOrd="0" destOrd="0" presId="urn:microsoft.com/office/officeart/2008/layout/RadialCluster"/>
    <dgm:cxn modelId="{1F94DEA2-6A6B-4AC3-AD64-8E5AE7861DFA}" type="presOf" srcId="{8B8477E5-2331-449E-947B-3F3F85BA42A4}" destId="{3A27B386-3F34-4521-BD26-C0CF8C6BF28A}" srcOrd="0" destOrd="0" presId="urn:microsoft.com/office/officeart/2008/layout/RadialCluster"/>
    <dgm:cxn modelId="{A360F40D-B110-44D5-BB01-DFF425F4ABDD}" type="presOf" srcId="{DFDA0768-1A2E-423B-9078-6F94D2ED57F7}" destId="{8EB68468-4FBE-4D76-868B-604F3C462A2D}" srcOrd="0" destOrd="0" presId="urn:microsoft.com/office/officeart/2008/layout/RadialCluster"/>
    <dgm:cxn modelId="{21D14293-78D0-4615-878D-613872B2537F}" type="presOf" srcId="{33AFB9EF-9A58-4D48-8CBB-D9959B12F011}" destId="{D1D7F39A-E1DF-40C3-B592-7C8404516D17}" srcOrd="0" destOrd="0" presId="urn:microsoft.com/office/officeart/2008/layout/RadialCluster"/>
    <dgm:cxn modelId="{1755BA74-AB5B-4A2B-84CD-40932D40B07A}" type="presOf" srcId="{DBC2E5D6-B4BB-4743-BB23-CFD061AD3290}" destId="{97920E58-0B01-494E-AEA1-773D8E2CEB57}" srcOrd="0" destOrd="0" presId="urn:microsoft.com/office/officeart/2008/layout/RadialCluster"/>
    <dgm:cxn modelId="{FB9FC3F3-A99C-4E2E-B5EF-E1C9319FD0D3}" srcId="{33AFB9EF-9A58-4D48-8CBB-D9959B12F011}" destId="{DBC2E5D6-B4BB-4743-BB23-CFD061AD3290}" srcOrd="1" destOrd="0" parTransId="{8B8477E5-2331-449E-947B-3F3F85BA42A4}" sibTransId="{E82EB7DF-07C1-4521-841D-18880BADD6D7}"/>
    <dgm:cxn modelId="{F97E731C-CC99-4695-88B6-77E7B1AC8EA0}" srcId="{33AFB9EF-9A58-4D48-8CBB-D9959B12F011}" destId="{96290F5D-A594-4468-9301-5E8F7D8EC621}" srcOrd="4" destOrd="0" parTransId="{DFDA0768-1A2E-423B-9078-6F94D2ED57F7}" sibTransId="{25CD5073-D859-4361-A994-AEB3C69F47CA}"/>
    <dgm:cxn modelId="{A68B3966-59E1-4879-9DE0-4166F9443427}" type="presOf" srcId="{F6FE5D14-25B3-4282-A470-6B9E0B93727E}" destId="{9CC78B4F-75AF-4965-A908-B9A18AC5C056}" srcOrd="0" destOrd="0" presId="urn:microsoft.com/office/officeart/2008/layout/RadialCluster"/>
    <dgm:cxn modelId="{21819077-07C8-4C0B-994F-0748910FE3E9}" srcId="{33AFB9EF-9A58-4D48-8CBB-D9959B12F011}" destId="{812A2ED1-8BA8-4A0E-BB3D-9056F7C81596}" srcOrd="2" destOrd="0" parTransId="{DA4E0764-0B5D-4E61-96F9-83F3CD5E7FD2}" sibTransId="{B2FE058F-7136-4230-A7E2-D378EAF604CE}"/>
    <dgm:cxn modelId="{D467916E-A49E-474F-A74C-F7E74F950E53}" type="presOf" srcId="{A79F8AEF-FC12-45EE-98A6-EC0983DAEC73}" destId="{4F1AE57B-62E9-4A5D-9B31-1FA98FA66957}" srcOrd="0" destOrd="0" presId="urn:microsoft.com/office/officeart/2008/layout/RadialCluster"/>
    <dgm:cxn modelId="{61E84A50-89B7-4662-88C0-35A1CCE0913F}" type="presOf" srcId="{812A2ED1-8BA8-4A0E-BB3D-9056F7C81596}" destId="{EB5997C3-D350-44E7-BDAF-9575277C6502}" srcOrd="0" destOrd="0" presId="urn:microsoft.com/office/officeart/2008/layout/RadialCluster"/>
    <dgm:cxn modelId="{C134AD50-1FF1-4D4F-9AE5-792FE36065B6}" type="presParOf" srcId="{8EBB1088-59D8-40AF-BED9-7A9BF2277499}" destId="{531C0815-CB1A-40FD-9972-0C29BE1FA131}" srcOrd="0" destOrd="0" presId="urn:microsoft.com/office/officeart/2008/layout/RadialCluster"/>
    <dgm:cxn modelId="{7795A06E-FE25-4379-AA71-ABB3C5507C0B}" type="presParOf" srcId="{531C0815-CB1A-40FD-9972-0C29BE1FA131}" destId="{D1D7F39A-E1DF-40C3-B592-7C8404516D17}" srcOrd="0" destOrd="0" presId="urn:microsoft.com/office/officeart/2008/layout/RadialCluster"/>
    <dgm:cxn modelId="{AAD147A7-C96A-4E54-BBF0-D754476DF1C0}" type="presParOf" srcId="{531C0815-CB1A-40FD-9972-0C29BE1FA131}" destId="{4F1AE57B-62E9-4A5D-9B31-1FA98FA66957}" srcOrd="1" destOrd="0" presId="urn:microsoft.com/office/officeart/2008/layout/RadialCluster"/>
    <dgm:cxn modelId="{C5244429-2215-4087-A5AD-48519D13A8C1}" type="presParOf" srcId="{531C0815-CB1A-40FD-9972-0C29BE1FA131}" destId="{1389CD08-B09F-462A-9F3C-A9CEDF8DFF22}" srcOrd="2" destOrd="0" presId="urn:microsoft.com/office/officeart/2008/layout/RadialCluster"/>
    <dgm:cxn modelId="{EBF2D599-38EB-4408-B71D-E774BC3B6E78}" type="presParOf" srcId="{531C0815-CB1A-40FD-9972-0C29BE1FA131}" destId="{3A27B386-3F34-4521-BD26-C0CF8C6BF28A}" srcOrd="3" destOrd="0" presId="urn:microsoft.com/office/officeart/2008/layout/RadialCluster"/>
    <dgm:cxn modelId="{28E10964-61F3-4AB4-99FC-71A94916D585}" type="presParOf" srcId="{531C0815-CB1A-40FD-9972-0C29BE1FA131}" destId="{97920E58-0B01-494E-AEA1-773D8E2CEB57}" srcOrd="4" destOrd="0" presId="urn:microsoft.com/office/officeart/2008/layout/RadialCluster"/>
    <dgm:cxn modelId="{CF82685B-313D-4B10-9051-410E9071A021}" type="presParOf" srcId="{531C0815-CB1A-40FD-9972-0C29BE1FA131}" destId="{2D6768C0-902F-4E12-A2EE-11F755410EEF}" srcOrd="5" destOrd="0" presId="urn:microsoft.com/office/officeart/2008/layout/RadialCluster"/>
    <dgm:cxn modelId="{B201A99C-08A1-4B7E-A913-D0E0915C10F2}" type="presParOf" srcId="{531C0815-CB1A-40FD-9972-0C29BE1FA131}" destId="{EB5997C3-D350-44E7-BDAF-9575277C6502}" srcOrd="6" destOrd="0" presId="urn:microsoft.com/office/officeart/2008/layout/RadialCluster"/>
    <dgm:cxn modelId="{1E6EDDCD-D537-4B2B-B42C-45852B10B97F}" type="presParOf" srcId="{531C0815-CB1A-40FD-9972-0C29BE1FA131}" destId="{9CC78B4F-75AF-4965-A908-B9A18AC5C056}" srcOrd="7" destOrd="0" presId="urn:microsoft.com/office/officeart/2008/layout/RadialCluster"/>
    <dgm:cxn modelId="{ABE2E973-5422-4746-8BD7-56F7B9843F34}" type="presParOf" srcId="{531C0815-CB1A-40FD-9972-0C29BE1FA131}" destId="{6C78F265-0A78-4AAA-A774-47A9E0681D97}" srcOrd="8" destOrd="0" presId="urn:microsoft.com/office/officeart/2008/layout/RadialCluster"/>
    <dgm:cxn modelId="{0F380EC0-556D-4298-91DC-BED864FB8A37}" type="presParOf" srcId="{531C0815-CB1A-40FD-9972-0C29BE1FA131}" destId="{8EB68468-4FBE-4D76-868B-604F3C462A2D}" srcOrd="9" destOrd="0" presId="urn:microsoft.com/office/officeart/2008/layout/RadialCluster"/>
    <dgm:cxn modelId="{87C53F7C-D4AC-4C5C-BF5B-093DFABA25D1}" type="presParOf" srcId="{531C0815-CB1A-40FD-9972-0C29BE1FA131}" destId="{46E0B342-736A-4264-81A9-11EFEF9030F5}"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F39A-E1DF-40C3-B592-7C8404516D17}">
      <dsp:nvSpPr>
        <dsp:cNvPr id="0" name=""/>
        <dsp:cNvSpPr/>
      </dsp:nvSpPr>
      <dsp:spPr>
        <a:xfrm>
          <a:off x="1764522" y="1597044"/>
          <a:ext cx="1919957" cy="1853483"/>
        </a:xfrm>
        <a:prstGeom prst="flowChartConnector">
          <a:avLst/>
        </a:prstGeom>
        <a:solidFill>
          <a:schemeClr val="accent5">
            <a:lumMod val="20000"/>
            <a:lumOff val="80000"/>
          </a:schemeClr>
        </a:solidFill>
        <a:ln w="1587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Основная образовательная программа дошкольного образования</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045693" y="1868480"/>
        <a:ext cx="1357615" cy="1310611"/>
      </dsp:txXfrm>
    </dsp:sp>
    <dsp:sp modelId="{4F1AE57B-62E9-4A5D-9B31-1FA98FA66957}">
      <dsp:nvSpPr>
        <dsp:cNvPr id="0" name=""/>
        <dsp:cNvSpPr/>
      </dsp:nvSpPr>
      <dsp:spPr>
        <a:xfrm rot="16095688">
          <a:off x="2634869" y="1537380"/>
          <a:ext cx="119384" cy="0"/>
        </a:xfrm>
        <a:custGeom>
          <a:avLst/>
          <a:gdLst/>
          <a:ahLst/>
          <a:cxnLst/>
          <a:rect l="0" t="0" r="0" b="0"/>
          <a:pathLst>
            <a:path>
              <a:moveTo>
                <a:pt x="0" y="0"/>
              </a:moveTo>
              <a:lnTo>
                <a:pt x="11938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9CD08-B09F-462A-9F3C-A9CEDF8DFF22}">
      <dsp:nvSpPr>
        <dsp:cNvPr id="0" name=""/>
        <dsp:cNvSpPr/>
      </dsp:nvSpPr>
      <dsp:spPr>
        <a:xfrm>
          <a:off x="1736724" y="-403941"/>
          <a:ext cx="1854937" cy="1881656"/>
        </a:xfrm>
        <a:prstGeom prst="flowChartConnector">
          <a:avLst/>
        </a:prstGeom>
        <a:solidFill>
          <a:srgbClr val="507642"/>
        </a:solidFill>
        <a:ln w="15875" cap="flat" cmpd="sng" algn="ctr">
          <a:solidFill>
            <a:srgbClr val="50764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Образовательный модуль «Эврика»</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008373" y="-128379"/>
        <a:ext cx="1311639" cy="1330532"/>
      </dsp:txXfrm>
    </dsp:sp>
    <dsp:sp modelId="{3A27B386-3F34-4521-BD26-C0CF8C6BF28A}">
      <dsp:nvSpPr>
        <dsp:cNvPr id="0" name=""/>
        <dsp:cNvSpPr/>
      </dsp:nvSpPr>
      <dsp:spPr>
        <a:xfrm rot="9544802">
          <a:off x="3598566" y="2172684"/>
          <a:ext cx="88841" cy="0"/>
        </a:xfrm>
        <a:custGeom>
          <a:avLst/>
          <a:gdLst/>
          <a:ahLst/>
          <a:cxnLst/>
          <a:rect l="0" t="0" r="0" b="0"/>
          <a:pathLst>
            <a:path>
              <a:moveTo>
                <a:pt x="0" y="0"/>
              </a:moveTo>
              <a:lnTo>
                <a:pt x="8884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920E58-0B01-494E-AEA1-773D8E2CEB57}">
      <dsp:nvSpPr>
        <dsp:cNvPr id="0" name=""/>
        <dsp:cNvSpPr/>
      </dsp:nvSpPr>
      <dsp:spPr>
        <a:xfrm>
          <a:off x="3601494" y="876211"/>
          <a:ext cx="1920363" cy="1890584"/>
        </a:xfrm>
        <a:prstGeom prst="flowChartConnector">
          <a:avLst/>
        </a:prstGeom>
        <a:solidFill>
          <a:srgbClr val="5DAF6B"/>
        </a:solidFill>
        <a:ln w="15875" cap="flat" cmpd="sng" algn="ctr">
          <a:solidFill>
            <a:srgbClr val="5DAF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Образовательный модуль «Мой мир»</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882725" y="1153081"/>
        <a:ext cx="1357901" cy="1336844"/>
      </dsp:txXfrm>
    </dsp:sp>
    <dsp:sp modelId="{2D6768C0-902F-4E12-A2EE-11F755410EEF}">
      <dsp:nvSpPr>
        <dsp:cNvPr id="0" name=""/>
        <dsp:cNvSpPr/>
      </dsp:nvSpPr>
      <dsp:spPr>
        <a:xfrm rot="13762900">
          <a:off x="3051794" y="3235576"/>
          <a:ext cx="566359" cy="0"/>
        </a:xfrm>
        <a:custGeom>
          <a:avLst/>
          <a:gdLst/>
          <a:ahLst/>
          <a:cxnLst/>
          <a:rect l="0" t="0" r="0" b="0"/>
          <a:pathLst>
            <a:path>
              <a:moveTo>
                <a:pt x="0" y="0"/>
              </a:moveTo>
              <a:lnTo>
                <a:pt x="56635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997C3-D350-44E7-BDAF-9575277C6502}">
      <dsp:nvSpPr>
        <dsp:cNvPr id="0" name=""/>
        <dsp:cNvSpPr/>
      </dsp:nvSpPr>
      <dsp:spPr>
        <a:xfrm>
          <a:off x="3000290" y="3020625"/>
          <a:ext cx="1986600" cy="1965749"/>
        </a:xfrm>
        <a:prstGeom prst="flowChartConnector">
          <a:avLst/>
        </a:prstGeom>
        <a:solidFill>
          <a:srgbClr val="5AC6B4"/>
        </a:solidFill>
        <a:ln w="15875" cap="flat" cmpd="sng" algn="ctr">
          <a:solidFill>
            <a:srgbClr val="5AC6B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ru-RU" sz="1400" kern="1200" dirty="0" smtClean="0">
              <a:solidFill>
                <a:schemeClr val="tx1"/>
              </a:solidFill>
              <a:latin typeface="Times New Roman" panose="02020603050405020304" pitchFamily="18" charset="0"/>
              <a:cs typeface="Times New Roman" panose="02020603050405020304" pitchFamily="18" charset="0"/>
            </a:rPr>
            <a:t>Образователь</a:t>
          </a:r>
        </a:p>
        <a:p>
          <a:pPr lvl="0" algn="ctr" defTabSz="622300">
            <a:lnSpc>
              <a:spcPct val="100000"/>
            </a:lnSpc>
            <a:spcBef>
              <a:spcPct val="0"/>
            </a:spcBef>
            <a:spcAft>
              <a:spcPts val="0"/>
            </a:spcAft>
          </a:pPr>
          <a:r>
            <a:rPr lang="ru-RU" sz="1400" kern="1200" dirty="0" err="1" smtClean="0">
              <a:solidFill>
                <a:schemeClr val="tx1"/>
              </a:solidFill>
              <a:latin typeface="Times New Roman" panose="02020603050405020304" pitchFamily="18" charset="0"/>
              <a:cs typeface="Times New Roman" panose="02020603050405020304" pitchFamily="18" charset="0"/>
            </a:rPr>
            <a:t>ный</a:t>
          </a:r>
          <a:r>
            <a:rPr lang="ru-RU" sz="1400" kern="1200" dirty="0" smtClean="0">
              <a:solidFill>
                <a:schemeClr val="tx1"/>
              </a:solidFill>
              <a:latin typeface="Times New Roman" panose="02020603050405020304" pitchFamily="18" charset="0"/>
              <a:cs typeface="Times New Roman" panose="02020603050405020304" pitchFamily="18" charset="0"/>
            </a:rPr>
            <a:t> модуль «</a:t>
          </a:r>
          <a:r>
            <a:rPr lang="ru-RU" sz="1400" kern="1200" dirty="0" err="1" smtClean="0">
              <a:solidFill>
                <a:schemeClr val="tx1"/>
              </a:solidFill>
              <a:latin typeface="Times New Roman" panose="02020603050405020304" pitchFamily="18" charset="0"/>
              <a:cs typeface="Times New Roman" panose="02020603050405020304" pitchFamily="18" charset="0"/>
            </a:rPr>
            <a:t>Роботехника</a:t>
          </a:r>
          <a:r>
            <a:rPr lang="ru-RU" sz="1400" kern="1200" dirty="0" smtClean="0">
              <a:solidFill>
                <a:schemeClr val="tx1"/>
              </a:solidFill>
              <a:latin typeface="Times New Roman" panose="02020603050405020304" pitchFamily="18" charset="0"/>
              <a:cs typeface="Times New Roman" panose="02020603050405020304"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3291221" y="3308502"/>
        <a:ext cx="1404738" cy="1389995"/>
      </dsp:txXfrm>
    </dsp:sp>
    <dsp:sp modelId="{9CC78B4F-75AF-4965-A908-B9A18AC5C056}">
      <dsp:nvSpPr>
        <dsp:cNvPr id="0" name=""/>
        <dsp:cNvSpPr/>
      </dsp:nvSpPr>
      <dsp:spPr>
        <a:xfrm rot="18634109">
          <a:off x="1852400" y="3279609"/>
          <a:ext cx="450004" cy="0"/>
        </a:xfrm>
        <a:custGeom>
          <a:avLst/>
          <a:gdLst/>
          <a:ahLst/>
          <a:cxnLst/>
          <a:rect l="0" t="0" r="0" b="0"/>
          <a:pathLst>
            <a:path>
              <a:moveTo>
                <a:pt x="0" y="0"/>
              </a:moveTo>
              <a:lnTo>
                <a:pt x="45000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78F265-0A78-4AAA-A774-47A9E0681D97}">
      <dsp:nvSpPr>
        <dsp:cNvPr id="0" name=""/>
        <dsp:cNvSpPr/>
      </dsp:nvSpPr>
      <dsp:spPr>
        <a:xfrm>
          <a:off x="501377" y="3108691"/>
          <a:ext cx="1849228" cy="1863558"/>
        </a:xfrm>
        <a:prstGeom prst="flowChartConnector">
          <a:avLst/>
        </a:prstGeom>
        <a:solidFill>
          <a:srgbClr val="8668A4"/>
        </a:solidFill>
        <a:ln w="15875" cap="flat" cmpd="sng" algn="ctr">
          <a:solidFill>
            <a:srgbClr val="8668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100000"/>
            </a:lnSpc>
            <a:spcBef>
              <a:spcPct val="0"/>
            </a:spcBef>
            <a:spcAft>
              <a:spcPts val="0"/>
            </a:spcAft>
          </a:pPr>
          <a:r>
            <a:rPr lang="ru-RU" sz="1400" kern="1200" dirty="0" smtClean="0">
              <a:solidFill>
                <a:schemeClr val="tx1"/>
              </a:solidFill>
              <a:latin typeface="Times New Roman" panose="02020603050405020304" pitchFamily="18" charset="0"/>
              <a:cs typeface="Times New Roman" panose="02020603050405020304" pitchFamily="18" charset="0"/>
            </a:rPr>
            <a:t>Образователь</a:t>
          </a:r>
        </a:p>
        <a:p>
          <a:pPr lvl="0" algn="ctr" defTabSz="622300">
            <a:lnSpc>
              <a:spcPct val="100000"/>
            </a:lnSpc>
            <a:spcBef>
              <a:spcPct val="0"/>
            </a:spcBef>
            <a:spcAft>
              <a:spcPts val="0"/>
            </a:spcAft>
          </a:pPr>
          <a:r>
            <a:rPr lang="ru-RU" sz="1400" kern="1200" dirty="0" err="1" smtClean="0">
              <a:solidFill>
                <a:schemeClr val="tx1"/>
              </a:solidFill>
              <a:latin typeface="Times New Roman" panose="02020603050405020304" pitchFamily="18" charset="0"/>
              <a:cs typeface="Times New Roman" panose="02020603050405020304" pitchFamily="18" charset="0"/>
            </a:rPr>
            <a:t>ный</a:t>
          </a:r>
          <a:r>
            <a:rPr lang="ru-RU" sz="1400" kern="1200" dirty="0" smtClean="0">
              <a:solidFill>
                <a:schemeClr val="tx1"/>
              </a:solidFill>
              <a:latin typeface="Times New Roman" panose="02020603050405020304" pitchFamily="18" charset="0"/>
              <a:cs typeface="Times New Roman" panose="02020603050405020304" pitchFamily="18" charset="0"/>
            </a:rPr>
            <a:t> модуль «Сокровищ</a:t>
          </a:r>
        </a:p>
        <a:p>
          <a:pPr lvl="0" algn="ctr" defTabSz="622300">
            <a:lnSpc>
              <a:spcPct val="100000"/>
            </a:lnSpc>
            <a:spcBef>
              <a:spcPct val="0"/>
            </a:spcBef>
            <a:spcAft>
              <a:spcPts val="0"/>
            </a:spcAft>
          </a:pPr>
          <a:r>
            <a:rPr lang="ru-RU" sz="1400" kern="1200" dirty="0" err="1" smtClean="0">
              <a:solidFill>
                <a:schemeClr val="tx1"/>
              </a:solidFill>
              <a:latin typeface="Times New Roman" panose="02020603050405020304" pitchFamily="18" charset="0"/>
              <a:cs typeface="Times New Roman" panose="02020603050405020304" pitchFamily="18" charset="0"/>
            </a:rPr>
            <a:t>ница</a:t>
          </a:r>
          <a:r>
            <a:rPr lang="ru-RU" sz="1400" kern="1200" dirty="0" smtClean="0">
              <a:solidFill>
                <a:schemeClr val="tx1"/>
              </a:solidFill>
              <a:latin typeface="Times New Roman" panose="02020603050405020304" pitchFamily="18" charset="0"/>
              <a:cs typeface="Times New Roman" panose="02020603050405020304"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772190" y="3381603"/>
        <a:ext cx="1307602" cy="1317734"/>
      </dsp:txXfrm>
    </dsp:sp>
    <dsp:sp modelId="{8EB68468-4FBE-4D76-868B-604F3C462A2D}">
      <dsp:nvSpPr>
        <dsp:cNvPr id="0" name=""/>
        <dsp:cNvSpPr/>
      </dsp:nvSpPr>
      <dsp:spPr>
        <a:xfrm rot="1290034">
          <a:off x="1762456" y="2156510"/>
          <a:ext cx="59376" cy="0"/>
        </a:xfrm>
        <a:custGeom>
          <a:avLst/>
          <a:gdLst/>
          <a:ahLst/>
          <a:cxnLst/>
          <a:rect l="0" t="0" r="0" b="0"/>
          <a:pathLst>
            <a:path>
              <a:moveTo>
                <a:pt x="0" y="0"/>
              </a:moveTo>
              <a:lnTo>
                <a:pt x="5937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E0B342-736A-4264-81A9-11EFEF9030F5}">
      <dsp:nvSpPr>
        <dsp:cNvPr id="0" name=""/>
        <dsp:cNvSpPr/>
      </dsp:nvSpPr>
      <dsp:spPr>
        <a:xfrm>
          <a:off x="-110914" y="828755"/>
          <a:ext cx="1930681" cy="1916734"/>
        </a:xfrm>
        <a:prstGeom prst="flowChartConnector">
          <a:avLst/>
        </a:prstGeom>
        <a:solidFill>
          <a:srgbClr val="F6882E"/>
        </a:solidFill>
        <a:ln w="15875" cap="flat" cmpd="sng" algn="ctr">
          <a:solidFill>
            <a:srgbClr val="F6882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Образовательный модуль «</a:t>
          </a:r>
          <a:r>
            <a:rPr lang="ru-RU" sz="1400" kern="1200" dirty="0" err="1" smtClean="0">
              <a:solidFill>
                <a:schemeClr val="tx1"/>
              </a:solidFill>
              <a:latin typeface="Times New Roman" panose="02020603050405020304" pitchFamily="18" charset="0"/>
              <a:cs typeface="Times New Roman" panose="02020603050405020304" pitchFamily="18" charset="0"/>
            </a:rPr>
            <a:t>Игралочка</a:t>
          </a:r>
          <a:r>
            <a:rPr lang="ru-RU" sz="1400" kern="1200" dirty="0" smtClean="0">
              <a:solidFill>
                <a:schemeClr val="tx1"/>
              </a:solidFill>
              <a:latin typeface="Times New Roman" panose="02020603050405020304" pitchFamily="18" charset="0"/>
              <a:cs typeface="Times New Roman" panose="02020603050405020304" pitchFamily="18" charset="0"/>
            </a:rPr>
            <a:t>»</a:t>
          </a: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171828" y="1109454"/>
        <a:ext cx="1365197" cy="135533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10.12.2020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23280" y="5997416"/>
            <a:ext cx="5637010" cy="522079"/>
          </a:xfrm>
        </p:spPr>
        <p:txBody>
          <a:bodyPr>
            <a:normAutofit/>
          </a:bodyPr>
          <a:lstStyle/>
          <a:p>
            <a:pPr algn="r"/>
            <a:r>
              <a:rPr lang="ru-RU" sz="1600" dirty="0" smtClean="0">
                <a:latin typeface="Times New Roman" pitchFamily="18" charset="0"/>
                <a:cs typeface="Times New Roman" pitchFamily="18" charset="0"/>
              </a:rPr>
              <a:t>Дата: </a:t>
            </a:r>
            <a:r>
              <a:rPr lang="ru-RU" sz="1600" dirty="0" smtClean="0">
                <a:latin typeface="Times New Roman" pitchFamily="18" charset="0"/>
                <a:cs typeface="Times New Roman" pitchFamily="18" charset="0"/>
              </a:rPr>
              <a:t>11</a:t>
            </a:r>
            <a:r>
              <a:rPr lang="ru-RU" sz="1600" dirty="0" smtClean="0">
                <a:latin typeface="Times New Roman" pitchFamily="18" charset="0"/>
                <a:cs typeface="Times New Roman" pitchFamily="18" charset="0"/>
              </a:rPr>
              <a:t>.12.2020г</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2" name="Заголовок 1"/>
          <p:cNvSpPr>
            <a:spLocks noGrp="1"/>
          </p:cNvSpPr>
          <p:nvPr>
            <p:ph type="ctrTitle"/>
          </p:nvPr>
        </p:nvSpPr>
        <p:spPr>
          <a:xfrm>
            <a:off x="899592" y="476672"/>
            <a:ext cx="7362796" cy="1800200"/>
          </a:xfrm>
        </p:spPr>
        <p:txBody>
          <a:bodyPr/>
          <a:lstStyle/>
          <a:p>
            <a:pPr marL="0" indent="457200" algn="ctr"/>
            <a:r>
              <a:rPr lang="ru-RU" sz="2000" dirty="0" smtClean="0">
                <a:solidFill>
                  <a:srgbClr val="002060"/>
                </a:solidFill>
                <a:effectLst/>
                <a:latin typeface="Times New Roman" panose="02020603050405020304" pitchFamily="18" charset="0"/>
                <a:cs typeface="Times New Roman" panose="02020603050405020304" pitchFamily="18" charset="0"/>
              </a:rPr>
              <a:t>Дистанционное заседание</a:t>
            </a:r>
            <a:r>
              <a:rPr lang="ru-RU" sz="2000" dirty="0">
                <a:solidFill>
                  <a:srgbClr val="002060"/>
                </a:solidFill>
                <a:effectLst/>
                <a:latin typeface="Times New Roman" panose="02020603050405020304" pitchFamily="18" charset="0"/>
                <a:cs typeface="Times New Roman" panose="02020603050405020304" pitchFamily="18" charset="0"/>
              </a:rPr>
              <a:t/>
            </a:r>
            <a:br>
              <a:rPr lang="ru-RU" sz="2000" dirty="0">
                <a:solidFill>
                  <a:srgbClr val="002060"/>
                </a:solidFill>
                <a:effectLst/>
                <a:latin typeface="Times New Roman" panose="02020603050405020304" pitchFamily="18" charset="0"/>
                <a:cs typeface="Times New Roman" panose="02020603050405020304" pitchFamily="18" charset="0"/>
              </a:rPr>
            </a:br>
            <a:r>
              <a:rPr lang="ru-RU" sz="2000" dirty="0">
                <a:solidFill>
                  <a:srgbClr val="002060"/>
                </a:solidFill>
                <a:effectLst/>
                <a:latin typeface="Times New Roman" panose="02020603050405020304" pitchFamily="18" charset="0"/>
                <a:cs typeface="Times New Roman" panose="02020603050405020304" pitchFamily="18" charset="0"/>
              </a:rPr>
              <a:t>региональной инновационной площадки</a:t>
            </a:r>
            <a:br>
              <a:rPr lang="ru-RU" sz="2000" dirty="0">
                <a:solidFill>
                  <a:srgbClr val="002060"/>
                </a:solidFill>
                <a:effectLst/>
                <a:latin typeface="Times New Roman" panose="02020603050405020304" pitchFamily="18" charset="0"/>
                <a:cs typeface="Times New Roman" panose="02020603050405020304" pitchFamily="18" charset="0"/>
              </a:rPr>
            </a:br>
            <a:r>
              <a:rPr lang="ru-RU" sz="1600" dirty="0">
                <a:solidFill>
                  <a:srgbClr val="002060"/>
                </a:solidFill>
                <a:effectLst/>
                <a:latin typeface="Times New Roman" panose="02020603050405020304" pitchFamily="18" charset="0"/>
                <a:cs typeface="Times New Roman" panose="02020603050405020304" pitchFamily="18" charset="0"/>
              </a:rPr>
              <a:t>«Создание условий для реализации современной образовательной среды, использования учебного и лабораторного оборудования;</a:t>
            </a:r>
            <a:br>
              <a:rPr lang="ru-RU" sz="1600" dirty="0">
                <a:solidFill>
                  <a:srgbClr val="002060"/>
                </a:solidFill>
                <a:effectLst/>
                <a:latin typeface="Times New Roman" panose="02020603050405020304" pitchFamily="18" charset="0"/>
                <a:cs typeface="Times New Roman" panose="02020603050405020304" pitchFamily="18" charset="0"/>
              </a:rPr>
            </a:br>
            <a:r>
              <a:rPr lang="ru-RU" sz="1600" dirty="0">
                <a:solidFill>
                  <a:srgbClr val="002060"/>
                </a:solidFill>
                <a:effectLst/>
                <a:latin typeface="Times New Roman" panose="02020603050405020304" pitchFamily="18" charset="0"/>
                <a:cs typeface="Times New Roman" panose="02020603050405020304" pitchFamily="18" charset="0"/>
              </a:rPr>
              <a:t>современные инфраструктуры образования,</a:t>
            </a:r>
            <a:br>
              <a:rPr lang="ru-RU" sz="1600" dirty="0">
                <a:solidFill>
                  <a:srgbClr val="002060"/>
                </a:solidFill>
                <a:effectLst/>
                <a:latin typeface="Times New Roman" panose="02020603050405020304" pitchFamily="18" charset="0"/>
                <a:cs typeface="Times New Roman" panose="02020603050405020304" pitchFamily="18" charset="0"/>
              </a:rPr>
            </a:br>
            <a:r>
              <a:rPr lang="ru-RU" sz="1600" dirty="0">
                <a:solidFill>
                  <a:srgbClr val="002060"/>
                </a:solidFill>
                <a:effectLst/>
                <a:latin typeface="Times New Roman" panose="02020603050405020304" pitchFamily="18" charset="0"/>
                <a:cs typeface="Times New Roman" panose="02020603050405020304" pitchFamily="18" charset="0"/>
              </a:rPr>
              <a:t>формирование новой технологической среды общего образования»</a:t>
            </a:r>
          </a:p>
        </p:txBody>
      </p:sp>
      <p:sp>
        <p:nvSpPr>
          <p:cNvPr id="4" name="Заголовок 1"/>
          <p:cNvSpPr txBox="1">
            <a:spLocks/>
          </p:cNvSpPr>
          <p:nvPr/>
        </p:nvSpPr>
        <p:spPr>
          <a:xfrm>
            <a:off x="1087037" y="2852937"/>
            <a:ext cx="7589419" cy="1296144"/>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dirty="0">
                <a:solidFill>
                  <a:srgbClr val="002060"/>
                </a:solidFill>
                <a:effectLst/>
                <a:latin typeface="Times New Roman"/>
                <a:ea typeface="Times New Roman"/>
              </a:rPr>
              <a:t>«Реализация </a:t>
            </a:r>
            <a:r>
              <a:rPr lang="en-US" sz="3200" dirty="0">
                <a:solidFill>
                  <a:srgbClr val="002060"/>
                </a:solidFill>
                <a:effectLst/>
                <a:latin typeface="Times New Roman"/>
                <a:ea typeface="Times New Roman"/>
              </a:rPr>
              <a:t>STEAM</a:t>
            </a:r>
            <a:r>
              <a:rPr lang="ru-RU" sz="3200" dirty="0">
                <a:solidFill>
                  <a:srgbClr val="002060"/>
                </a:solidFill>
                <a:effectLst/>
                <a:latin typeface="Times New Roman"/>
                <a:ea typeface="Times New Roman"/>
              </a:rPr>
              <a:t> – </a:t>
            </a:r>
            <a:r>
              <a:rPr lang="ru-RU" sz="3200" dirty="0" smtClean="0">
                <a:solidFill>
                  <a:srgbClr val="002060"/>
                </a:solidFill>
                <a:effectLst/>
                <a:latin typeface="Times New Roman"/>
                <a:ea typeface="Times New Roman"/>
              </a:rPr>
              <a:t>технологии</a:t>
            </a:r>
          </a:p>
          <a:p>
            <a:pPr marL="182880" indent="0" algn="ctr">
              <a:buNone/>
            </a:pPr>
            <a:r>
              <a:rPr lang="ru-RU" sz="3200" dirty="0" smtClean="0">
                <a:solidFill>
                  <a:srgbClr val="002060"/>
                </a:solidFill>
                <a:effectLst/>
                <a:latin typeface="Times New Roman"/>
                <a:ea typeface="Times New Roman"/>
              </a:rPr>
              <a:t>в </a:t>
            </a:r>
            <a:r>
              <a:rPr lang="ru-RU" sz="3200" dirty="0">
                <a:solidFill>
                  <a:srgbClr val="002060"/>
                </a:solidFill>
                <a:effectLst/>
                <a:latin typeface="Times New Roman"/>
                <a:ea typeface="Times New Roman"/>
              </a:rPr>
              <a:t>условиях дошкольного образования»</a:t>
            </a:r>
            <a:endParaRPr lang="ru-RU" sz="3200" dirty="0">
              <a:solidFill>
                <a:srgbClr val="002060"/>
              </a:solidFill>
              <a:latin typeface="Times New Roman" pitchFamily="18" charset="0"/>
              <a:cs typeface="Times New Roman" pitchFamily="18" charset="0"/>
            </a:endParaRPr>
          </a:p>
        </p:txBody>
      </p:sp>
      <p:sp>
        <p:nvSpPr>
          <p:cNvPr id="5" name="Подзаголовок 2"/>
          <p:cNvSpPr txBox="1">
            <a:spLocks/>
          </p:cNvSpPr>
          <p:nvPr/>
        </p:nvSpPr>
        <p:spPr>
          <a:xfrm>
            <a:off x="1691680" y="5445224"/>
            <a:ext cx="6480720" cy="64807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lnSpc>
                <a:spcPct val="120000"/>
              </a:lnSpc>
              <a:spcBef>
                <a:spcPts val="0"/>
              </a:spcBef>
              <a:spcAft>
                <a:spcPts val="0"/>
              </a:spcAft>
            </a:pPr>
            <a:r>
              <a:rPr lang="ru-RU" sz="1600" dirty="0" smtClean="0">
                <a:solidFill>
                  <a:srgbClr val="002060"/>
                </a:solidFill>
                <a:latin typeface="Times New Roman" pitchFamily="18" charset="0"/>
                <a:cs typeface="Times New Roman" pitchFamily="18" charset="0"/>
              </a:rPr>
              <a:t>Муниципальное автономное дошкольное образовательное учреждение города Нижневартовска детский сад № 40 «Золотая рыбка»</a:t>
            </a:r>
          </a:p>
        </p:txBody>
      </p:sp>
    </p:spTree>
    <p:extLst>
      <p:ext uri="{BB962C8B-B14F-4D97-AF65-F5344CB8AC3E}">
        <p14:creationId xmlns:p14="http://schemas.microsoft.com/office/powerpoint/2010/main" val="1229884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280920" cy="1143000"/>
          </a:xfrm>
        </p:spPr>
        <p:txBody>
          <a:bodyPr/>
          <a:lstStyle/>
          <a:p>
            <a:r>
              <a:rPr lang="ru-RU" sz="4000" dirty="0" smtClean="0">
                <a:solidFill>
                  <a:srgbClr val="002060"/>
                </a:solidFill>
                <a:latin typeface="Times New Roman" pitchFamily="18" charset="0"/>
                <a:cs typeface="Times New Roman" pitchFamily="18" charset="0"/>
              </a:rPr>
              <a:t>Задачи реализации</a:t>
            </a:r>
            <a:r>
              <a:rPr lang="en-US" sz="4000" dirty="0" smtClean="0">
                <a:solidFill>
                  <a:srgbClr val="002060"/>
                </a:solidFill>
                <a:latin typeface="Times New Roman" pitchFamily="18" charset="0"/>
                <a:cs typeface="Times New Roman" pitchFamily="18" charset="0"/>
              </a:rPr>
              <a:t> </a:t>
            </a:r>
            <a:r>
              <a:rPr lang="en-US" sz="4000" dirty="0">
                <a:solidFill>
                  <a:srgbClr val="002060"/>
                </a:solidFill>
                <a:latin typeface="Times New Roman" pitchFamily="18" charset="0"/>
                <a:cs typeface="Times New Roman" pitchFamily="18" charset="0"/>
              </a:rPr>
              <a:t>STEAM</a:t>
            </a:r>
            <a:r>
              <a:rPr lang="ru-RU" sz="4000" dirty="0">
                <a:solidFill>
                  <a:srgbClr val="002060"/>
                </a:solidFill>
                <a:latin typeface="Times New Roman" pitchFamily="18" charset="0"/>
                <a:cs typeface="Times New Roman" pitchFamily="18" charset="0"/>
              </a:rPr>
              <a:t> – </a:t>
            </a:r>
            <a:r>
              <a:rPr lang="ru-RU" sz="4000" dirty="0" smtClean="0">
                <a:solidFill>
                  <a:srgbClr val="002060"/>
                </a:solidFill>
                <a:latin typeface="Times New Roman" pitchFamily="18" charset="0"/>
                <a:cs typeface="Times New Roman" pitchFamily="18" charset="0"/>
              </a:rPr>
              <a:t>технологии</a:t>
            </a:r>
            <a:endParaRPr lang="ru-RU" sz="3200" dirty="0">
              <a:latin typeface="Times New Roman" pitchFamily="18" charset="0"/>
              <a:cs typeface="Times New Roman" pitchFamily="18" charset="0"/>
            </a:endParaRPr>
          </a:p>
        </p:txBody>
      </p:sp>
      <p:graphicFrame>
        <p:nvGraphicFramePr>
          <p:cNvPr id="3" name="Объект 2"/>
          <p:cNvGraphicFramePr>
            <a:graphicFrameLocks noGrp="1"/>
          </p:cNvGraphicFramePr>
          <p:nvPr>
            <p:ph sz="quarter" idx="13"/>
            <p:extLst>
              <p:ext uri="{D42A27DB-BD31-4B8C-83A1-F6EECF244321}">
                <p14:modId xmlns:p14="http://schemas.microsoft.com/office/powerpoint/2010/main" val="3427345682"/>
              </p:ext>
            </p:extLst>
          </p:nvPr>
        </p:nvGraphicFramePr>
        <p:xfrm>
          <a:off x="395536" y="1628800"/>
          <a:ext cx="8496943" cy="4851135"/>
        </p:xfrm>
        <a:graphic>
          <a:graphicData uri="http://schemas.openxmlformats.org/drawingml/2006/table">
            <a:tbl>
              <a:tblPr firstRow="1" firstCol="1" bandRow="1"/>
              <a:tblGrid>
                <a:gridCol w="2507101"/>
                <a:gridCol w="3469563"/>
                <a:gridCol w="2520279"/>
              </a:tblGrid>
              <a:tr h="187059">
                <a:tc>
                  <a:txBody>
                    <a:bodyPr/>
                    <a:lstStyle/>
                    <a:p>
                      <a:pPr algn="ctr">
                        <a:lnSpc>
                          <a:spcPct val="107000"/>
                        </a:lnSpc>
                        <a:spcAft>
                          <a:spcPts val="0"/>
                        </a:spcAft>
                      </a:pPr>
                      <a:r>
                        <a:rPr lang="ru-RU" sz="1100" b="1" dirty="0">
                          <a:solidFill>
                            <a:srgbClr val="002060"/>
                          </a:solidFill>
                          <a:effectLst/>
                          <a:latin typeface="Times New Roman" pitchFamily="18" charset="0"/>
                          <a:ea typeface="Calibri"/>
                          <a:cs typeface="Times New Roman" pitchFamily="18" charset="0"/>
                        </a:rPr>
                        <a:t>Задачи, поставленные перед ОО</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ru-RU" sz="1100" b="1">
                          <a:solidFill>
                            <a:srgbClr val="002060"/>
                          </a:solidFill>
                          <a:effectLst/>
                          <a:latin typeface="Times New Roman" pitchFamily="18" charset="0"/>
                          <a:ea typeface="Calibri"/>
                          <a:cs typeface="Times New Roman" pitchFamily="18" charset="0"/>
                        </a:rPr>
                        <a:t>Что мы имеем на сегодняшний день</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ru-RU" sz="1100" b="1">
                          <a:solidFill>
                            <a:srgbClr val="002060"/>
                          </a:solidFill>
                          <a:effectLst/>
                          <a:latin typeface="Times New Roman" pitchFamily="18" charset="0"/>
                          <a:ea typeface="Calibri"/>
                          <a:cs typeface="Times New Roman" pitchFamily="18" charset="0"/>
                        </a:rPr>
                        <a:t>Ожидаемые результаты</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589629">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4. Обеспечить психолого-педагогическую поддержку семьям воспитанников и повышение компетентности родителей (законных представителей) в вопросах формирования научно-технического творчества в рамках реализации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1. Создана система работы с родителями в рамках реализации </a:t>
                      </a:r>
                      <a:r>
                        <a:rPr lang="en-US" sz="1100" dirty="0">
                          <a:solidFill>
                            <a:srgbClr val="002060"/>
                          </a:solidFill>
                          <a:effectLst/>
                          <a:latin typeface="Times New Roman" pitchFamily="18" charset="0"/>
                          <a:ea typeface="Times New Roman"/>
                          <a:cs typeface="Times New Roman" pitchFamily="18" charset="0"/>
                        </a:rPr>
                        <a:t>STEAM </a:t>
                      </a:r>
                      <a:r>
                        <a:rPr lang="ru-RU" sz="1100" dirty="0">
                          <a:solidFill>
                            <a:srgbClr val="002060"/>
                          </a:solidFill>
                          <a:effectLst/>
                          <a:latin typeface="Times New Roman" pitchFamily="18" charset="0"/>
                          <a:ea typeface="Times New Roman"/>
                          <a:cs typeface="Times New Roman" pitchFamily="18" charset="0"/>
                        </a:rPr>
                        <a:t>– технологии.</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Отмечена положительная динамика </a:t>
                      </a:r>
                      <a:r>
                        <a:rPr lang="ru-RU" sz="1100" dirty="0" err="1">
                          <a:solidFill>
                            <a:srgbClr val="002060"/>
                          </a:solidFill>
                          <a:effectLst/>
                          <a:latin typeface="Times New Roman" pitchFamily="18" charset="0"/>
                          <a:ea typeface="Times New Roman"/>
                          <a:cs typeface="Times New Roman" pitchFamily="18" charset="0"/>
                        </a:rPr>
                        <a:t>вовлечённости</a:t>
                      </a:r>
                      <a:r>
                        <a:rPr lang="ru-RU" sz="1100" dirty="0">
                          <a:solidFill>
                            <a:srgbClr val="002060"/>
                          </a:solidFill>
                          <a:effectLst/>
                          <a:latin typeface="Times New Roman" pitchFamily="18" charset="0"/>
                          <a:ea typeface="Times New Roman"/>
                          <a:cs typeface="Times New Roman" pitchFamily="18" charset="0"/>
                        </a:rPr>
                        <a:t> родителей (законных представителей) воспитанников старшего дошкольного возраста в сравнении с началом учебного года на 3%. (</a:t>
                      </a:r>
                      <a:r>
                        <a:rPr lang="ru-RU" sz="1100" dirty="0" err="1">
                          <a:solidFill>
                            <a:srgbClr val="002060"/>
                          </a:solidFill>
                          <a:effectLst/>
                          <a:latin typeface="Times New Roman" pitchFamily="18" charset="0"/>
                          <a:ea typeface="Times New Roman"/>
                          <a:cs typeface="Times New Roman" pitchFamily="18" charset="0"/>
                        </a:rPr>
                        <a:t>н.г</a:t>
                      </a:r>
                      <a:r>
                        <a:rPr lang="ru-RU" sz="1100" dirty="0">
                          <a:solidFill>
                            <a:srgbClr val="002060"/>
                          </a:solidFill>
                          <a:effectLst/>
                          <a:latin typeface="Times New Roman" pitchFamily="18" charset="0"/>
                          <a:ea typeface="Times New Roman"/>
                          <a:cs typeface="Times New Roman" pitchFamily="18" charset="0"/>
                        </a:rPr>
                        <a:t>. – 35% активны, 65% средний).</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4. В ДОУ будет обеспечена психолого-педагогическая поддержка семьям воспитанников и повышение компетентности родителей (законных представителей) в вопросах формирования научно-технического творчества в рамках реализации </a:t>
                      </a:r>
                      <a:r>
                        <a:rPr lang="en-US" sz="1100">
                          <a:solidFill>
                            <a:srgbClr val="002060"/>
                          </a:solidFill>
                          <a:effectLst/>
                          <a:latin typeface="Times New Roman" pitchFamily="18" charset="0"/>
                          <a:ea typeface="Times New Roman"/>
                          <a:cs typeface="Times New Roman" pitchFamily="18" charset="0"/>
                        </a:rPr>
                        <a:t>STEAM</a:t>
                      </a:r>
                      <a:r>
                        <a:rPr lang="ru-RU" sz="1100">
                          <a:solidFill>
                            <a:srgbClr val="002060"/>
                          </a:solidFill>
                          <a:effectLst/>
                          <a:latin typeface="Times New Roman" pitchFamily="18" charset="0"/>
                          <a:ea typeface="Times New Roman"/>
                          <a:cs typeface="Times New Roman" pitchFamily="18" charset="0"/>
                        </a:rPr>
                        <a:t> – технологии</a:t>
                      </a:r>
                      <a:r>
                        <a:rPr lang="ru-RU" sz="1100">
                          <a:solidFill>
                            <a:srgbClr val="002060"/>
                          </a:solidFill>
                          <a:effectLst/>
                          <a:latin typeface="Times New Roman" pitchFamily="18" charset="0"/>
                          <a:ea typeface="BatangChe"/>
                          <a:cs typeface="Times New Roman" pitchFamily="18" charset="0"/>
                        </a:rPr>
                        <a:t> </a:t>
                      </a:r>
                      <a:r>
                        <a:rPr lang="ru-RU" sz="1100">
                          <a:solidFill>
                            <a:srgbClr val="002060"/>
                          </a:solidFill>
                          <a:effectLst/>
                          <a:latin typeface="Times New Roman" pitchFamily="18" charset="0"/>
                          <a:ea typeface="Times New Roman"/>
                          <a:cs typeface="Times New Roman" pitchFamily="18" charset="0"/>
                        </a:rPr>
                        <a:t>на 9%.</a:t>
                      </a:r>
                      <a:endParaRPr lang="ru-RU" sz="1100">
                        <a:effectLst/>
                        <a:latin typeface="Times New Roman" pitchFamily="18" charset="0"/>
                        <a:ea typeface="Calibri"/>
                        <a:cs typeface="Times New Roman" pitchFamily="18" charset="0"/>
                      </a:endParaRPr>
                    </a:p>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 </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002633">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5. Обеспечить преемственность образовательной цепочки: детский сад – школа - учреждение профессионального образования – научное сообщество.</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1. Образовательная организация является соисполнителем Всероссийского исследовательского проекта НОУ ДПО «Институт системно-</a:t>
                      </a:r>
                      <a:r>
                        <a:rPr lang="ru-RU" sz="1100" dirty="0" err="1">
                          <a:solidFill>
                            <a:srgbClr val="002060"/>
                          </a:solidFill>
                          <a:effectLst/>
                          <a:latin typeface="Times New Roman" pitchFamily="18" charset="0"/>
                          <a:ea typeface="Times New Roman"/>
                          <a:cs typeface="Times New Roman" pitchFamily="18" charset="0"/>
                        </a:rPr>
                        <a:t>деятельностной</a:t>
                      </a:r>
                      <a:r>
                        <a:rPr lang="ru-RU" sz="1100" dirty="0">
                          <a:solidFill>
                            <a:srgbClr val="002060"/>
                          </a:solidFill>
                          <a:effectLst/>
                          <a:latin typeface="Times New Roman" pitchFamily="18" charset="0"/>
                          <a:ea typeface="Times New Roman"/>
                          <a:cs typeface="Times New Roman" pitchFamily="18" charset="0"/>
                        </a:rPr>
                        <a:t> педагогики» по теме: «Развитие современных механизмов и технологий общего образования на основе </a:t>
                      </a:r>
                      <a:r>
                        <a:rPr lang="ru-RU" sz="1100" dirty="0" err="1">
                          <a:solidFill>
                            <a:srgbClr val="002060"/>
                          </a:solidFill>
                          <a:effectLst/>
                          <a:latin typeface="Times New Roman" pitchFamily="18" charset="0"/>
                          <a:ea typeface="Times New Roman"/>
                          <a:cs typeface="Times New Roman" pitchFamily="18" charset="0"/>
                        </a:rPr>
                        <a:t>деятельностного</a:t>
                      </a:r>
                      <a:r>
                        <a:rPr lang="ru-RU" sz="1100" dirty="0">
                          <a:solidFill>
                            <a:srgbClr val="002060"/>
                          </a:solidFill>
                          <a:effectLst/>
                          <a:latin typeface="Times New Roman" pitchFamily="18" charset="0"/>
                          <a:ea typeface="Times New Roman"/>
                          <a:cs typeface="Times New Roman" pitchFamily="18" charset="0"/>
                        </a:rPr>
                        <a:t> метода Л.Г. </a:t>
                      </a:r>
                      <a:r>
                        <a:rPr lang="ru-RU" sz="1100" dirty="0" err="1">
                          <a:solidFill>
                            <a:srgbClr val="002060"/>
                          </a:solidFill>
                          <a:effectLst/>
                          <a:latin typeface="Times New Roman" pitchFamily="18" charset="0"/>
                          <a:ea typeface="Times New Roman"/>
                          <a:cs typeface="Times New Roman" pitchFamily="18" charset="0"/>
                        </a:rPr>
                        <a:t>Петерсон</a:t>
                      </a:r>
                      <a:r>
                        <a:rPr lang="ru-RU" sz="1100" dirty="0">
                          <a:solidFill>
                            <a:srgbClr val="002060"/>
                          </a:solidFill>
                          <a:effectLst/>
                          <a:latin typeface="Times New Roman" pitchFamily="18" charset="0"/>
                          <a:ea typeface="Times New Roman"/>
                          <a:cs typeface="Times New Roman" pitchFamily="18" charset="0"/>
                        </a:rPr>
                        <a:t> (инновационная методическая сеть «Учись учиться»)».</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2. Заключен договор сотрудничества с </a:t>
                      </a:r>
                      <a:r>
                        <a:rPr lang="ru-RU" sz="1100" dirty="0" err="1">
                          <a:solidFill>
                            <a:srgbClr val="002060"/>
                          </a:solidFill>
                          <a:effectLst/>
                          <a:latin typeface="Times New Roman" pitchFamily="18" charset="0"/>
                          <a:ea typeface="Times New Roman"/>
                          <a:cs typeface="Times New Roman" pitchFamily="18" charset="0"/>
                        </a:rPr>
                        <a:t>Нижневартовским</a:t>
                      </a:r>
                      <a:r>
                        <a:rPr lang="ru-RU" sz="1100" dirty="0">
                          <a:solidFill>
                            <a:srgbClr val="002060"/>
                          </a:solidFill>
                          <a:effectLst/>
                          <a:latin typeface="Times New Roman" pitchFamily="18" charset="0"/>
                          <a:ea typeface="Times New Roman"/>
                          <a:cs typeface="Times New Roman" pitchFamily="18" charset="0"/>
                        </a:rPr>
                        <a:t> государственным гуманитарным университетом по реализации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 в дошкольном образовании.</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3. Заключен договор сотрудничества с </a:t>
                      </a:r>
                      <a:r>
                        <a:rPr lang="ru-RU" sz="1100" dirty="0" err="1">
                          <a:solidFill>
                            <a:srgbClr val="002060"/>
                          </a:solidFill>
                          <a:effectLst/>
                          <a:latin typeface="Times New Roman" pitchFamily="18" charset="0"/>
                          <a:ea typeface="Times New Roman"/>
                          <a:cs typeface="Times New Roman" pitchFamily="18" charset="0"/>
                        </a:rPr>
                        <a:t>Нижневартовским</a:t>
                      </a:r>
                      <a:r>
                        <a:rPr lang="ru-RU" sz="1100" dirty="0">
                          <a:solidFill>
                            <a:srgbClr val="002060"/>
                          </a:solidFill>
                          <a:effectLst/>
                          <a:latin typeface="Times New Roman" pitchFamily="18" charset="0"/>
                          <a:ea typeface="Times New Roman"/>
                          <a:cs typeface="Times New Roman" pitchFamily="18" charset="0"/>
                        </a:rPr>
                        <a:t> социально-гуманитарным </a:t>
                      </a:r>
                      <a:r>
                        <a:rPr lang="ru-RU" sz="1100" dirty="0" err="1">
                          <a:solidFill>
                            <a:srgbClr val="002060"/>
                          </a:solidFill>
                          <a:effectLst/>
                          <a:latin typeface="Times New Roman" pitchFamily="18" charset="0"/>
                          <a:ea typeface="Times New Roman"/>
                          <a:cs typeface="Times New Roman" pitchFamily="18" charset="0"/>
                        </a:rPr>
                        <a:t>коледжем</a:t>
                      </a:r>
                      <a:r>
                        <a:rPr lang="ru-RU" sz="1100" dirty="0">
                          <a:solidFill>
                            <a:srgbClr val="002060"/>
                          </a:solidFill>
                          <a:effectLst/>
                          <a:latin typeface="Times New Roman" pitchFamily="18" charset="0"/>
                          <a:ea typeface="Times New Roman"/>
                          <a:cs typeface="Times New Roman" pitchFamily="18" charset="0"/>
                        </a:rPr>
                        <a:t> по организации практики студентов.</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4. Заключен договор сотрудничества с МБОУ «СШ № 18, 31» по взаимному посещению учебных мероприятий, совместному проведению конкурсов и выставок.</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90170" algn="l" defTabSz="914400" rtl="0" eaLnBrk="1" fontAlgn="auto" latinLnBrk="0" hangingPunct="1">
                        <a:lnSpc>
                          <a:spcPct val="107000"/>
                        </a:lnSpc>
                        <a:spcBef>
                          <a:spcPts val="0"/>
                        </a:spcBef>
                        <a:spcAft>
                          <a:spcPts val="0"/>
                        </a:spcAft>
                        <a:buClrTx/>
                        <a:buSzTx/>
                        <a:buFontTx/>
                        <a:buNone/>
                        <a:tabLst/>
                        <a:defRPr/>
                      </a:pPr>
                      <a:r>
                        <a:rPr lang="ru-RU" sz="1100" dirty="0">
                          <a:solidFill>
                            <a:srgbClr val="002060"/>
                          </a:solidFill>
                          <a:effectLst/>
                          <a:latin typeface="Times New Roman" pitchFamily="18" charset="0"/>
                          <a:ea typeface="Times New Roman"/>
                          <a:cs typeface="Times New Roman" pitchFamily="18" charset="0"/>
                        </a:rPr>
                        <a:t>5. В ДОУ будет создано сетевое взаимодействие в рамках преемственности образовательной </a:t>
                      </a:r>
                      <a:r>
                        <a:rPr lang="ru-RU" sz="1100" dirty="0" smtClean="0">
                          <a:solidFill>
                            <a:srgbClr val="002060"/>
                          </a:solidFill>
                          <a:effectLst/>
                          <a:latin typeface="Times New Roman" pitchFamily="18" charset="0"/>
                          <a:ea typeface="Times New Roman"/>
                          <a:cs typeface="Times New Roman" pitchFamily="18" charset="0"/>
                        </a:rPr>
                        <a:t>цепочки: детский сад – школа - учреждение профессионального образования – научное сообщество.</a:t>
                      </a:r>
                      <a:endParaRPr lang="ru-RU" sz="1100" dirty="0" smtClean="0">
                        <a:effectLst/>
                        <a:latin typeface="Times New Roman" pitchFamily="18" charset="0"/>
                        <a:ea typeface="Calibri"/>
                        <a:cs typeface="Times New Roman" pitchFamily="18" charset="0"/>
                      </a:endParaRPr>
                    </a:p>
                    <a:p>
                      <a:pPr indent="90170">
                        <a:lnSpc>
                          <a:spcPct val="107000"/>
                        </a:lnSpc>
                        <a:spcAft>
                          <a:spcPts val="0"/>
                        </a:spcAft>
                      </a:pP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327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99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17955" t="15212" r="17660" b="5985"/>
          <a:stretch/>
        </p:blipFill>
        <p:spPr bwMode="auto">
          <a:xfrm>
            <a:off x="179512" y="260648"/>
            <a:ext cx="8772103" cy="60993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002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40960" cy="1143000"/>
          </a:xfrm>
        </p:spPr>
        <p:txBody>
          <a:bodyPr/>
          <a:lstStyle/>
          <a:p>
            <a:pPr algn="ctr"/>
            <a:r>
              <a:rPr lang="ru-RU" sz="4000" dirty="0" smtClean="0">
                <a:solidFill>
                  <a:srgbClr val="002060"/>
                </a:solidFill>
                <a:latin typeface="Times New Roman" pitchFamily="18" charset="0"/>
                <a:cs typeface="Times New Roman" pitchFamily="18" charset="0"/>
              </a:rPr>
              <a:t>Аббревиатура</a:t>
            </a:r>
            <a:r>
              <a:rPr lang="en-US" sz="4000" dirty="0" smtClean="0">
                <a:solidFill>
                  <a:srgbClr val="002060"/>
                </a:solidFill>
                <a:latin typeface="Times New Roman" pitchFamily="18" charset="0"/>
                <a:cs typeface="Times New Roman" pitchFamily="18" charset="0"/>
              </a:rPr>
              <a:t> STEAM</a:t>
            </a:r>
            <a:r>
              <a:rPr lang="ru-RU" sz="4000" dirty="0" smtClean="0">
                <a:solidFill>
                  <a:srgbClr val="002060"/>
                </a:solidFill>
                <a:latin typeface="Times New Roman" pitchFamily="18" charset="0"/>
                <a:cs typeface="Times New Roman" pitchFamily="18" charset="0"/>
              </a:rPr>
              <a:t> </a:t>
            </a:r>
            <a:endParaRPr lang="ru-RU" sz="4000" dirty="0">
              <a:solidFill>
                <a:srgbClr val="002060"/>
              </a:solidFill>
              <a:latin typeface="Times New Roman" pitchFamily="18" charset="0"/>
              <a:cs typeface="Times New Roman" pitchFamily="18" charset="0"/>
            </a:endParaRPr>
          </a:p>
        </p:txBody>
      </p:sp>
      <p:pic>
        <p:nvPicPr>
          <p:cNvPr id="1026" name="Picture 2" descr="D:\Рабочий стол\steam-education.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9726" b="15179"/>
          <a:stretch/>
        </p:blipFill>
        <p:spPr bwMode="auto">
          <a:xfrm>
            <a:off x="323528" y="1700808"/>
            <a:ext cx="8528716" cy="46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79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40960" cy="1143000"/>
          </a:xfrm>
        </p:spPr>
        <p:txBody>
          <a:bodyPr/>
          <a:lstStyle/>
          <a:p>
            <a:pPr algn="ctr"/>
            <a:r>
              <a:rPr lang="ru-RU" sz="4000" dirty="0" smtClean="0">
                <a:solidFill>
                  <a:srgbClr val="002060"/>
                </a:solidFill>
                <a:latin typeface="Times New Roman" pitchFamily="18" charset="0"/>
                <a:cs typeface="Times New Roman" pitchFamily="18" charset="0"/>
              </a:rPr>
              <a:t>Модель</a:t>
            </a:r>
            <a:r>
              <a:rPr lang="en-US" sz="4000" dirty="0" smtClean="0">
                <a:solidFill>
                  <a:srgbClr val="002060"/>
                </a:solidFill>
                <a:latin typeface="Times New Roman" pitchFamily="18" charset="0"/>
                <a:cs typeface="Times New Roman" pitchFamily="18" charset="0"/>
              </a:rPr>
              <a:t> STEAM</a:t>
            </a:r>
            <a:r>
              <a:rPr lang="ru-RU" sz="4000" dirty="0" smtClean="0">
                <a:solidFill>
                  <a:srgbClr val="002060"/>
                </a:solidFill>
                <a:latin typeface="Times New Roman" pitchFamily="18" charset="0"/>
                <a:cs typeface="Times New Roman" pitchFamily="18" charset="0"/>
              </a:rPr>
              <a:t> – технологии</a:t>
            </a:r>
            <a:br>
              <a:rPr lang="ru-RU" sz="4000" dirty="0" smtClean="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в ДОУ </a:t>
            </a:r>
            <a:endParaRPr lang="ru-RU" sz="4000" dirty="0">
              <a:solidFill>
                <a:srgbClr val="002060"/>
              </a:solidFill>
              <a:latin typeface="Times New Roman" pitchFamily="18" charset="0"/>
              <a:cs typeface="Times New Roman" pitchFamily="18" charset="0"/>
            </a:endParaRPr>
          </a:p>
        </p:txBody>
      </p:sp>
      <p:sp>
        <p:nvSpPr>
          <p:cNvPr id="3" name="Прямоугольник 2"/>
          <p:cNvSpPr/>
          <p:nvPr/>
        </p:nvSpPr>
        <p:spPr>
          <a:xfrm>
            <a:off x="323528" y="2708920"/>
            <a:ext cx="3240360" cy="2585323"/>
          </a:xfrm>
          <a:prstGeom prst="rect">
            <a:avLst/>
          </a:prstGeom>
        </p:spPr>
        <p:txBody>
          <a:bodyPr wrap="square">
            <a:spAutoFit/>
          </a:bodyPr>
          <a:lstStyle/>
          <a:p>
            <a:pPr fontAlgn="base"/>
            <a:r>
              <a:rPr lang="en-US" b="1" dirty="0">
                <a:solidFill>
                  <a:srgbClr val="002060"/>
                </a:solidFill>
                <a:latin typeface="Times New Roman" pitchFamily="18" charset="0"/>
                <a:cs typeface="Times New Roman" pitchFamily="18" charset="0"/>
              </a:rPr>
              <a:t>STEAM</a:t>
            </a:r>
            <a:r>
              <a:rPr lang="en-US" dirty="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 новая образовательная технология, сочетающая в себе несколько предметных областей, как инструмент для развития критического мышления, исследовательских компетенций и навыков работы в группе.</a:t>
            </a:r>
          </a:p>
        </p:txBody>
      </p:sp>
      <p:graphicFrame>
        <p:nvGraphicFramePr>
          <p:cNvPr id="5" name="Объект 11"/>
          <p:cNvGraphicFramePr>
            <a:graphicFrameLocks/>
          </p:cNvGraphicFramePr>
          <p:nvPr>
            <p:extLst>
              <p:ext uri="{D42A27DB-BD31-4B8C-83A1-F6EECF244321}">
                <p14:modId xmlns:p14="http://schemas.microsoft.com/office/powerpoint/2010/main" val="2048292561"/>
              </p:ext>
            </p:extLst>
          </p:nvPr>
        </p:nvGraphicFramePr>
        <p:xfrm>
          <a:off x="3419872" y="1772816"/>
          <a:ext cx="5410944"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descr="F:\DCIM\100_FUJI\DSC_1142.JPG"/>
          <p:cNvPicPr/>
          <p:nvPr/>
        </p:nvPicPr>
        <p:blipFill rotWithShape="1">
          <a:blip r:embed="rId7" cstate="print">
            <a:extLst>
              <a:ext uri="{28A0092B-C50C-407E-A947-70E740481C1C}">
                <a14:useLocalDpi xmlns:a14="http://schemas.microsoft.com/office/drawing/2010/main" val="0"/>
              </a:ext>
            </a:extLst>
          </a:blip>
          <a:srcRect l="51305" t="51798" r="24178" b="5576"/>
          <a:stretch/>
        </p:blipFill>
        <p:spPr bwMode="auto">
          <a:xfrm>
            <a:off x="6300192" y="2585583"/>
            <a:ext cx="830237" cy="8197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sp>
        <p:nvSpPr>
          <p:cNvPr id="8" name="Заголовок 6"/>
          <p:cNvSpPr txBox="1">
            <a:spLocks/>
          </p:cNvSpPr>
          <p:nvPr/>
        </p:nvSpPr>
        <p:spPr>
          <a:xfrm>
            <a:off x="5724128" y="1124744"/>
            <a:ext cx="77286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S</a:t>
            </a:r>
            <a:endParaRPr lang="ru-RU" sz="6000" dirty="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9" name="Заголовок 6"/>
          <p:cNvSpPr txBox="1">
            <a:spLocks/>
          </p:cNvSpPr>
          <p:nvPr/>
        </p:nvSpPr>
        <p:spPr>
          <a:xfrm>
            <a:off x="7596336" y="2423975"/>
            <a:ext cx="7836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j-ea"/>
                <a:cs typeface="Times New Roman" panose="02020603050405020304" pitchFamily="18" charset="0"/>
              </a:rPr>
              <a:t>T</a:t>
            </a:r>
            <a:endParaRPr kumimoji="0" lang="ru-RU" sz="6000" b="0" i="0" u="none" strike="noStrike" kern="1200" cap="none" spc="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j-ea"/>
              <a:cs typeface="Times New Roman" panose="02020603050405020304" pitchFamily="18" charset="0"/>
            </a:endParaRPr>
          </a:p>
        </p:txBody>
      </p:sp>
      <p:pic>
        <p:nvPicPr>
          <p:cNvPr id="10" name="Рисунок 9" descr="F:\DCIM\100_FUJI\DSC_1147.JPG"/>
          <p:cNvPicPr/>
          <p:nvPr/>
        </p:nvPicPr>
        <p:blipFill rotWithShape="1">
          <a:blip r:embed="rId8" cstate="print">
            <a:extLst>
              <a:ext uri="{28A0092B-C50C-407E-A947-70E740481C1C}">
                <a14:useLocalDpi xmlns:a14="http://schemas.microsoft.com/office/drawing/2010/main" val="0"/>
              </a:ext>
            </a:extLst>
          </a:blip>
          <a:srcRect l="44847" t="50180" r="24178" b="7554"/>
          <a:stretch/>
        </p:blipFill>
        <p:spPr bwMode="auto">
          <a:xfrm>
            <a:off x="8100392" y="3956595"/>
            <a:ext cx="898525" cy="8153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53640926-AAD7-44D8-BBD7-CCE9431645EC}">
              <a14:shadowObscured xmlns:a14="http://schemas.microsoft.com/office/drawing/2010/main"/>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954" y="5872785"/>
            <a:ext cx="969963" cy="8175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3677" y="5872785"/>
            <a:ext cx="981075" cy="822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960" y="3956595"/>
            <a:ext cx="963613" cy="828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6"/>
          <p:cNvSpPr txBox="1">
            <a:spLocks/>
          </p:cNvSpPr>
          <p:nvPr/>
        </p:nvSpPr>
        <p:spPr>
          <a:xfrm>
            <a:off x="3919334" y="2419716"/>
            <a:ext cx="7837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a:t>
            </a:r>
            <a:endParaRPr lang="ru-RU" sz="6000" dirty="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15" name="Заголовок 6"/>
          <p:cNvSpPr txBox="1">
            <a:spLocks/>
          </p:cNvSpPr>
          <p:nvPr/>
        </p:nvSpPr>
        <p:spPr>
          <a:xfrm>
            <a:off x="4486996" y="4509120"/>
            <a:ext cx="68857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a:t>
            </a:r>
            <a:endParaRPr lang="ru-RU" sz="6000" dirty="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16" name="Заголовок 6"/>
          <p:cNvSpPr txBox="1">
            <a:spLocks/>
          </p:cNvSpPr>
          <p:nvPr/>
        </p:nvSpPr>
        <p:spPr>
          <a:xfrm>
            <a:off x="6948264" y="4581128"/>
            <a:ext cx="7562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E</a:t>
            </a:r>
            <a:endParaRPr lang="ru-RU" sz="6000" dirty="0">
              <a:ln w="18415" cmpd="sng">
                <a:solidFill>
                  <a:prstClr val="black"/>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032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280920" cy="1143000"/>
          </a:xfrm>
        </p:spPr>
        <p:txBody>
          <a:bodyPr/>
          <a:lstStyle/>
          <a:p>
            <a:r>
              <a:rPr lang="ru-RU" sz="4000" dirty="0" smtClean="0">
                <a:solidFill>
                  <a:srgbClr val="002060"/>
                </a:solidFill>
                <a:latin typeface="Times New Roman" pitchFamily="18" charset="0"/>
                <a:cs typeface="Times New Roman" pitchFamily="18" charset="0"/>
              </a:rPr>
              <a:t>Значимость</a:t>
            </a:r>
            <a:r>
              <a:rPr lang="en-US" sz="4000" dirty="0" smtClean="0">
                <a:solidFill>
                  <a:srgbClr val="002060"/>
                </a:solidFill>
                <a:latin typeface="Times New Roman" pitchFamily="18" charset="0"/>
                <a:cs typeface="Times New Roman" pitchFamily="18" charset="0"/>
              </a:rPr>
              <a:t> </a:t>
            </a:r>
            <a:r>
              <a:rPr lang="en-US" sz="4000" dirty="0">
                <a:solidFill>
                  <a:srgbClr val="002060"/>
                </a:solidFill>
                <a:latin typeface="Times New Roman" pitchFamily="18" charset="0"/>
                <a:cs typeface="Times New Roman" pitchFamily="18" charset="0"/>
              </a:rPr>
              <a:t>STEAM</a:t>
            </a:r>
            <a:r>
              <a:rPr lang="ru-RU" sz="4000" dirty="0">
                <a:solidFill>
                  <a:srgbClr val="002060"/>
                </a:solidFill>
                <a:latin typeface="Times New Roman" pitchFamily="18" charset="0"/>
                <a:cs typeface="Times New Roman" pitchFamily="18" charset="0"/>
              </a:rPr>
              <a:t> – технологии</a:t>
            </a:r>
            <a:br>
              <a:rPr lang="ru-RU" sz="4000" dirty="0">
                <a:solidFill>
                  <a:srgbClr val="002060"/>
                </a:solidFill>
                <a:latin typeface="Times New Roman" pitchFamily="18" charset="0"/>
                <a:cs typeface="Times New Roman" pitchFamily="18" charset="0"/>
              </a:rPr>
            </a:br>
            <a:r>
              <a:rPr lang="ru-RU" sz="4000" dirty="0" smtClean="0">
                <a:solidFill>
                  <a:srgbClr val="002060"/>
                </a:solidFill>
                <a:latin typeface="Times New Roman" pitchFamily="18" charset="0"/>
                <a:cs typeface="Times New Roman" pitchFamily="18" charset="0"/>
              </a:rPr>
              <a:t>для России, региона и города </a:t>
            </a:r>
            <a:endParaRPr lang="ru-RU" sz="3200" dirty="0">
              <a:latin typeface="Times New Roman" pitchFamily="18" charset="0"/>
              <a:cs typeface="Times New Roman" pitchFamily="18" charset="0"/>
            </a:endParaRPr>
          </a:p>
        </p:txBody>
      </p:sp>
      <p:sp>
        <p:nvSpPr>
          <p:cNvPr id="5" name="Объект 4"/>
          <p:cNvSpPr>
            <a:spLocks noGrp="1"/>
          </p:cNvSpPr>
          <p:nvPr>
            <p:ph sz="quarter" idx="13"/>
          </p:nvPr>
        </p:nvSpPr>
        <p:spPr>
          <a:xfrm>
            <a:off x="755576" y="1484784"/>
            <a:ext cx="7776864" cy="5112568"/>
          </a:xfrm>
        </p:spPr>
        <p:txBody>
          <a:bodyPr>
            <a:normAutofit fontScale="70000" lnSpcReduction="20000"/>
          </a:bodyPr>
          <a:lstStyle/>
          <a:p>
            <a:pPr marL="0" indent="457200" algn="just">
              <a:lnSpc>
                <a:spcPct val="120000"/>
              </a:lnSpc>
              <a:spcBef>
                <a:spcPts val="0"/>
              </a:spcBef>
              <a:spcAft>
                <a:spcPts val="0"/>
              </a:spcAft>
            </a:pPr>
            <a:r>
              <a:rPr lang="ru-RU" sz="4000" dirty="0">
                <a:latin typeface="Times New Roman"/>
                <a:ea typeface="Calibri"/>
                <a:cs typeface="Times New Roman"/>
              </a:rPr>
              <a:t> </a:t>
            </a:r>
            <a:r>
              <a:rPr lang="ru-RU" b="1" dirty="0">
                <a:solidFill>
                  <a:srgbClr val="002060"/>
                </a:solidFill>
                <a:latin typeface="Times New Roman" pitchFamily="18" charset="0"/>
                <a:cs typeface="Times New Roman" pitchFamily="18" charset="0"/>
              </a:rPr>
              <a:t>По словам Президента </a:t>
            </a:r>
            <a:r>
              <a:rPr lang="ru-RU" dirty="0">
                <a:solidFill>
                  <a:srgbClr val="002060"/>
                </a:solidFill>
                <a:latin typeface="Times New Roman" pitchFamily="18" charset="0"/>
                <a:cs typeface="Times New Roman" pitchFamily="18" charset="0"/>
              </a:rPr>
              <a:t>РФ В.В. Путина: «Инженерное образование в РФ нужно вывести на новый более высокий уровень</a:t>
            </a:r>
            <a:r>
              <a:rPr lang="ru-RU" dirty="0" smtClean="0">
                <a:solidFill>
                  <a:srgbClr val="002060"/>
                </a:solidFill>
                <a:latin typeface="Times New Roman" pitchFamily="18" charset="0"/>
                <a:cs typeface="Times New Roman" pitchFamily="18" charset="0"/>
              </a:rPr>
              <a:t>».</a:t>
            </a:r>
            <a:endParaRPr lang="ru-RU" dirty="0" smtClean="0">
              <a:solidFill>
                <a:srgbClr val="002060"/>
              </a:solidFill>
              <a:latin typeface="Times New Roman" pitchFamily="18" charset="0"/>
              <a:cs typeface="Times New Roman" pitchFamily="18" charset="0"/>
            </a:endParaRPr>
          </a:p>
          <a:p>
            <a:pPr marL="0" indent="457200" algn="just">
              <a:lnSpc>
                <a:spcPct val="120000"/>
              </a:lnSpc>
              <a:spcBef>
                <a:spcPts val="0"/>
              </a:spcBef>
              <a:spcAft>
                <a:spcPts val="0"/>
              </a:spcAft>
              <a:buNone/>
            </a:pPr>
            <a:endParaRPr lang="ru-RU" dirty="0" smtClean="0">
              <a:solidFill>
                <a:srgbClr val="002060"/>
              </a:solidFill>
              <a:latin typeface="Times New Roman" pitchFamily="18" charset="0"/>
              <a:cs typeface="Times New Roman" pitchFamily="18" charset="0"/>
            </a:endParaRPr>
          </a:p>
          <a:p>
            <a:pPr marL="0" lvl="0" indent="457200" algn="just">
              <a:lnSpc>
                <a:spcPct val="120000"/>
              </a:lnSpc>
              <a:spcBef>
                <a:spcPts val="0"/>
              </a:spcBef>
              <a:spcAft>
                <a:spcPts val="0"/>
              </a:spcAft>
            </a:pPr>
            <a:r>
              <a:rPr lang="ru-RU" dirty="0" smtClean="0">
                <a:solidFill>
                  <a:prstClr val="black">
                    <a:lumMod val="75000"/>
                    <a:lumOff val="25000"/>
                  </a:prstClr>
                </a:solidFill>
                <a:latin typeface="Times New Roman"/>
                <a:ea typeface="Calibri"/>
                <a:cs typeface="Times New Roman"/>
              </a:rPr>
              <a:t> </a:t>
            </a:r>
            <a:r>
              <a:rPr lang="ru-RU" b="1" dirty="0">
                <a:solidFill>
                  <a:srgbClr val="002060"/>
                </a:solidFill>
                <a:latin typeface="Times New Roman" panose="02020603050405020304" pitchFamily="18" charset="0"/>
                <a:cs typeface="Times New Roman" pitchFamily="18" charset="0"/>
              </a:rPr>
              <a:t>Национальный  проект  «Образование» </a:t>
            </a:r>
          </a:p>
          <a:p>
            <a:pPr marL="0" lvl="0" indent="0" algn="just">
              <a:lnSpc>
                <a:spcPct val="120000"/>
              </a:lnSpc>
              <a:spcBef>
                <a:spcPts val="0"/>
              </a:spcBef>
              <a:spcAft>
                <a:spcPts val="0"/>
              </a:spcAft>
              <a:buNone/>
            </a:pPr>
            <a:r>
              <a:rPr lang="ru-RU" dirty="0" smtClean="0">
                <a:solidFill>
                  <a:srgbClr val="002060"/>
                </a:solidFill>
                <a:latin typeface="Times New Roman" pitchFamily="18" charset="0"/>
                <a:cs typeface="Times New Roman" pitchFamily="18" charset="0"/>
              </a:rPr>
              <a:t>Обеспечение  </a:t>
            </a:r>
            <a:r>
              <a:rPr lang="ru-RU" dirty="0">
                <a:solidFill>
                  <a:srgbClr val="002060"/>
                </a:solidFill>
                <a:latin typeface="Times New Roman" pitchFamily="18" charset="0"/>
                <a:cs typeface="Times New Roman" pitchFamily="18" charset="0"/>
              </a:rPr>
              <a:t>глобальной  конкурентоспособности  российского  образования,  вхождение РФ в число 10 ведущих стран мира по качеству общего образования.</a:t>
            </a:r>
          </a:p>
          <a:p>
            <a:pPr marL="0" lvl="0" indent="0" algn="just">
              <a:lnSpc>
                <a:spcPct val="120000"/>
              </a:lnSpc>
              <a:spcBef>
                <a:spcPts val="0"/>
              </a:spcBef>
              <a:spcAft>
                <a:spcPts val="0"/>
              </a:spcAft>
              <a:buNone/>
            </a:pPr>
            <a:r>
              <a:rPr lang="ru-RU" dirty="0" smtClean="0">
                <a:solidFill>
                  <a:srgbClr val="002060"/>
                </a:solidFill>
                <a:latin typeface="Times New Roman" pitchFamily="18" charset="0"/>
                <a:cs typeface="Times New Roman" pitchFamily="18" charset="0"/>
              </a:rPr>
              <a:t>Реализуется через 10 </a:t>
            </a:r>
            <a:r>
              <a:rPr lang="ru-RU" dirty="0">
                <a:solidFill>
                  <a:srgbClr val="002060"/>
                </a:solidFill>
                <a:latin typeface="Times New Roman" pitchFamily="18" charset="0"/>
                <a:cs typeface="Times New Roman" pitchFamily="18" charset="0"/>
              </a:rPr>
              <a:t>федеральных проектов и 8 региональных проектов.</a:t>
            </a:r>
          </a:p>
          <a:p>
            <a:pPr marL="0" lvl="0" indent="457200" algn="just">
              <a:lnSpc>
                <a:spcPct val="120000"/>
              </a:lnSpc>
              <a:spcBef>
                <a:spcPts val="0"/>
              </a:spcBef>
              <a:spcAft>
                <a:spcPts val="0"/>
              </a:spcAft>
              <a:buClr>
                <a:srgbClr val="F14124">
                  <a:lumMod val="75000"/>
                </a:srgbClr>
              </a:buClr>
            </a:pPr>
            <a:endParaRPr lang="ru-RU" dirty="0" smtClean="0">
              <a:solidFill>
                <a:prstClr val="black">
                  <a:lumMod val="75000"/>
                  <a:lumOff val="25000"/>
                </a:prstClr>
              </a:solidFill>
              <a:latin typeface="Times New Roman"/>
              <a:ea typeface="Calibri"/>
              <a:cs typeface="Times New Roman"/>
            </a:endParaRPr>
          </a:p>
          <a:p>
            <a:pPr marL="0" lvl="0" indent="457200" algn="just">
              <a:lnSpc>
                <a:spcPct val="120000"/>
              </a:lnSpc>
              <a:spcBef>
                <a:spcPts val="0"/>
              </a:spcBef>
              <a:spcAft>
                <a:spcPts val="0"/>
              </a:spcAft>
              <a:buClr>
                <a:srgbClr val="F14124">
                  <a:lumMod val="75000"/>
                </a:srgbClr>
              </a:buClr>
            </a:pPr>
            <a:r>
              <a:rPr lang="ru-RU" dirty="0" smtClean="0">
                <a:solidFill>
                  <a:srgbClr val="002060"/>
                </a:solidFill>
                <a:latin typeface="Times New Roman" pitchFamily="18" charset="0"/>
                <a:cs typeface="Times New Roman" pitchFamily="18" charset="0"/>
              </a:rPr>
              <a:t>Экс-министр образования и науки О. Васильева подчеркнула: «В целях повышения конкурентоспособности нашей страны требуется усиление технической подготовки кадров».</a:t>
            </a:r>
          </a:p>
          <a:p>
            <a:pPr marL="0" lvl="0" indent="0" algn="just">
              <a:lnSpc>
                <a:spcPct val="120000"/>
              </a:lnSpc>
              <a:spcBef>
                <a:spcPts val="0"/>
              </a:spcBef>
              <a:spcAft>
                <a:spcPts val="0"/>
              </a:spcAft>
              <a:buClr>
                <a:srgbClr val="F14124">
                  <a:lumMod val="75000"/>
                </a:srgbClr>
              </a:buClr>
              <a:buNone/>
            </a:pPr>
            <a:r>
              <a:rPr lang="ru-RU" dirty="0" smtClean="0">
                <a:solidFill>
                  <a:srgbClr val="002060"/>
                </a:solidFill>
                <a:latin typeface="Times New Roman" pitchFamily="18" charset="0"/>
                <a:cs typeface="Times New Roman" pitchFamily="18" charset="0"/>
              </a:rPr>
              <a:t>«</a:t>
            </a:r>
            <a:r>
              <a:rPr lang="ru-RU" dirty="0">
                <a:solidFill>
                  <a:srgbClr val="002060"/>
                </a:solidFill>
                <a:latin typeface="Times New Roman" pitchFamily="18" charset="0"/>
                <a:cs typeface="Times New Roman" pitchFamily="18" charset="0"/>
              </a:rPr>
              <a:t>В 2022 году сдача ЕГЭ по иностранному языку станет обязательной. А с 2020 года она пойдет у нас в штатном режиме по нескольким регионам как пилот», отметила О. Васильева.</a:t>
            </a:r>
          </a:p>
          <a:p>
            <a:pPr marL="0" indent="457200" algn="just">
              <a:lnSpc>
                <a:spcPct val="120000"/>
              </a:lnSpc>
              <a:spcBef>
                <a:spcPts val="0"/>
              </a:spcBef>
              <a:spcAft>
                <a:spcPts val="0"/>
              </a:spcAft>
            </a:pPr>
            <a:endParaRPr lang="ru-RU" dirty="0">
              <a:solidFill>
                <a:srgbClr val="002060"/>
              </a:solidFill>
              <a:latin typeface="Times New Roman" pitchFamily="18" charset="0"/>
              <a:cs typeface="Times New Roman" pitchFamily="18" charset="0"/>
            </a:endParaRPr>
          </a:p>
          <a:p>
            <a:pPr marL="0" lvl="0" indent="457200" algn="just">
              <a:lnSpc>
                <a:spcPct val="120000"/>
              </a:lnSpc>
              <a:spcBef>
                <a:spcPts val="0"/>
              </a:spcBef>
              <a:spcAft>
                <a:spcPts val="0"/>
              </a:spcAft>
              <a:buClr>
                <a:srgbClr val="F14124">
                  <a:lumMod val="75000"/>
                </a:srgbClr>
              </a:buClr>
            </a:pPr>
            <a:r>
              <a:rPr lang="ru-RU" dirty="0">
                <a:solidFill>
                  <a:prstClr val="black">
                    <a:lumMod val="75000"/>
                    <a:lumOff val="25000"/>
                  </a:prstClr>
                </a:solidFill>
                <a:latin typeface="Times New Roman"/>
                <a:ea typeface="Calibri"/>
                <a:cs typeface="Times New Roman"/>
              </a:rPr>
              <a:t> </a:t>
            </a:r>
            <a:r>
              <a:rPr lang="ru-RU" b="1" dirty="0" smtClean="0">
                <a:solidFill>
                  <a:srgbClr val="002060"/>
                </a:solidFill>
                <a:latin typeface="Times New Roman" pitchFamily="18" charset="0"/>
                <a:cs typeface="Times New Roman" pitchFamily="18" charset="0"/>
              </a:rPr>
              <a:t>Губернатор</a:t>
            </a:r>
            <a:r>
              <a:rPr lang="ru-RU" dirty="0" smtClean="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Югры Наталья Комарова</a:t>
            </a:r>
            <a:r>
              <a:rPr lang="ru-RU" i="1" dirty="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об образовании: «В нашем регионе есть „красная зона“. Это – математика. У нас есть шахматное образование, есть специализированные организации среднего образования. Есть молодые люди, способные заниматься научной, исследовательской деятельностью, быть инженерами, где математика, как одна из базовых дисциплин, помогает научиться мыслить логически, стратегически, иметь возможность объяснить важнейшие процессы». </a:t>
            </a:r>
            <a:endParaRPr lang="ru-RU" dirty="0" smtClean="0">
              <a:solidFill>
                <a:srgbClr val="002060"/>
              </a:solidFill>
              <a:latin typeface="Times New Roman" pitchFamily="18" charset="0"/>
              <a:cs typeface="Times New Roman" pitchFamily="18" charset="0"/>
            </a:endParaRPr>
          </a:p>
          <a:p>
            <a:pPr marL="0" lvl="0" indent="0" algn="just">
              <a:lnSpc>
                <a:spcPct val="120000"/>
              </a:lnSpc>
              <a:spcBef>
                <a:spcPts val="0"/>
              </a:spcBef>
              <a:spcAft>
                <a:spcPts val="0"/>
              </a:spcAft>
              <a:buClr>
                <a:srgbClr val="F14124">
                  <a:lumMod val="75000"/>
                </a:srgbClr>
              </a:buClr>
              <a:buNone/>
            </a:pPr>
            <a:endParaRPr lang="ru-RU" sz="2300" dirty="0">
              <a:solidFill>
                <a:srgbClr val="002060"/>
              </a:solidFill>
              <a:latin typeface="Times New Roman" pitchFamily="18" charset="0"/>
              <a:cs typeface="Times New Roman" pitchFamily="18" charset="0"/>
            </a:endParaRPr>
          </a:p>
          <a:p>
            <a:pPr indent="450215" algn="just">
              <a:lnSpc>
                <a:spcPct val="107000"/>
              </a:lnSpc>
              <a:spcAft>
                <a:spcPts val="0"/>
              </a:spcAft>
            </a:pPr>
            <a:endParaRPr lang="ru-RU" sz="3200" dirty="0">
              <a:latin typeface="Calibri"/>
              <a:ea typeface="Calibri"/>
              <a:cs typeface="Times New Roman"/>
            </a:endParaRPr>
          </a:p>
          <a:p>
            <a:pPr marL="457200" indent="450215" algn="just">
              <a:spcAft>
                <a:spcPts val="0"/>
              </a:spcAft>
            </a:pPr>
            <a:endParaRPr lang="ru-RU" sz="3400" dirty="0">
              <a:latin typeface="Times New Roman"/>
              <a:ea typeface="Times New Roman"/>
            </a:endParaRPr>
          </a:p>
        </p:txBody>
      </p:sp>
    </p:spTree>
    <p:extLst>
      <p:ext uri="{BB962C8B-B14F-4D97-AF65-F5344CB8AC3E}">
        <p14:creationId xmlns:p14="http://schemas.microsoft.com/office/powerpoint/2010/main" val="3066210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280920" cy="1143000"/>
          </a:xfrm>
        </p:spPr>
        <p:txBody>
          <a:bodyPr/>
          <a:lstStyle/>
          <a:p>
            <a:r>
              <a:rPr lang="ru-RU" sz="4000" dirty="0" smtClean="0">
                <a:solidFill>
                  <a:srgbClr val="002060"/>
                </a:solidFill>
                <a:latin typeface="Times New Roman" pitchFamily="18" charset="0"/>
                <a:cs typeface="Times New Roman" pitchFamily="18" charset="0"/>
              </a:rPr>
              <a:t>Нормативно-правовая база для реализации</a:t>
            </a:r>
            <a:r>
              <a:rPr lang="en-US" sz="4000" dirty="0" smtClean="0">
                <a:solidFill>
                  <a:srgbClr val="002060"/>
                </a:solidFill>
                <a:latin typeface="Times New Roman" pitchFamily="18" charset="0"/>
                <a:cs typeface="Times New Roman" pitchFamily="18" charset="0"/>
              </a:rPr>
              <a:t> </a:t>
            </a:r>
            <a:r>
              <a:rPr lang="en-US" sz="4000" dirty="0">
                <a:solidFill>
                  <a:srgbClr val="002060"/>
                </a:solidFill>
                <a:latin typeface="Times New Roman" pitchFamily="18" charset="0"/>
                <a:cs typeface="Times New Roman" pitchFamily="18" charset="0"/>
              </a:rPr>
              <a:t>STEAM</a:t>
            </a:r>
            <a:r>
              <a:rPr lang="ru-RU" sz="4000" dirty="0">
                <a:solidFill>
                  <a:srgbClr val="002060"/>
                </a:solidFill>
                <a:latin typeface="Times New Roman" pitchFamily="18" charset="0"/>
                <a:cs typeface="Times New Roman" pitchFamily="18" charset="0"/>
              </a:rPr>
              <a:t> – </a:t>
            </a:r>
            <a:r>
              <a:rPr lang="ru-RU" sz="4000" dirty="0" smtClean="0">
                <a:solidFill>
                  <a:srgbClr val="002060"/>
                </a:solidFill>
                <a:latin typeface="Times New Roman" pitchFamily="18" charset="0"/>
                <a:cs typeface="Times New Roman" pitchFamily="18" charset="0"/>
              </a:rPr>
              <a:t>технологии</a:t>
            </a:r>
            <a:endParaRPr lang="ru-RU" sz="3200" dirty="0">
              <a:latin typeface="Times New Roman" pitchFamily="18" charset="0"/>
              <a:cs typeface="Times New Roman" pitchFamily="18" charset="0"/>
            </a:endParaRPr>
          </a:p>
        </p:txBody>
      </p:sp>
      <p:sp>
        <p:nvSpPr>
          <p:cNvPr id="5" name="Объект 4"/>
          <p:cNvSpPr>
            <a:spLocks noGrp="1"/>
          </p:cNvSpPr>
          <p:nvPr>
            <p:ph sz="quarter" idx="13"/>
          </p:nvPr>
        </p:nvSpPr>
        <p:spPr>
          <a:xfrm>
            <a:off x="683568" y="1412776"/>
            <a:ext cx="7776864" cy="5184576"/>
          </a:xfrm>
        </p:spPr>
        <p:txBody>
          <a:bodyPr>
            <a:normAutofit fontScale="85000" lnSpcReduction="10000"/>
          </a:bodyPr>
          <a:lstStyle/>
          <a:p>
            <a:pPr marL="0" lvl="0" indent="342900" algn="just">
              <a:lnSpc>
                <a:spcPct val="110000"/>
              </a:lnSpc>
              <a:spcBef>
                <a:spcPts val="0"/>
              </a:spcBef>
              <a:spcAft>
                <a:spcPts val="0"/>
              </a:spcAft>
              <a:buFont typeface="+mj-lt"/>
              <a:buAutoNum type="arabicPeriod"/>
            </a:pPr>
            <a:endParaRPr lang="ru-RU" sz="2100" dirty="0">
              <a:latin typeface="Times New Roman"/>
              <a:ea typeface="Times New Roman"/>
              <a:cs typeface="Times New Roman"/>
            </a:endParaRPr>
          </a:p>
          <a:p>
            <a:pPr marL="0" lvl="0" indent="457200" algn="just">
              <a:lnSpc>
                <a:spcPct val="110000"/>
              </a:lnSpc>
              <a:spcBef>
                <a:spcPts val="0"/>
              </a:spcBef>
              <a:spcAft>
                <a:spcPts val="0"/>
              </a:spcAft>
              <a:buFont typeface="+mj-lt"/>
              <a:buAutoNum type="arabicPeriod"/>
            </a:pPr>
            <a:r>
              <a:rPr lang="ru-RU" sz="1900" spc="10" dirty="0" smtClean="0">
                <a:solidFill>
                  <a:srgbClr val="002060"/>
                </a:solidFill>
                <a:latin typeface="Times New Roman" pitchFamily="18" charset="0"/>
                <a:ea typeface="Times New Roman"/>
                <a:cs typeface="Times New Roman" pitchFamily="18" charset="0"/>
              </a:rPr>
              <a:t>Федеральный закон </a:t>
            </a:r>
            <a:r>
              <a:rPr lang="ru-RU" sz="1900" spc="10" dirty="0">
                <a:solidFill>
                  <a:srgbClr val="002060"/>
                </a:solidFill>
                <a:latin typeface="Times New Roman" pitchFamily="18" charset="0"/>
                <a:ea typeface="Times New Roman"/>
                <a:cs typeface="Times New Roman" pitchFamily="18" charset="0"/>
              </a:rPr>
              <a:t>«Об образовании в РФ</a:t>
            </a:r>
            <a:r>
              <a:rPr lang="ru-RU" sz="1900" spc="10" dirty="0" smtClean="0">
                <a:solidFill>
                  <a:srgbClr val="002060"/>
                </a:solidFill>
                <a:latin typeface="Times New Roman" pitchFamily="18" charset="0"/>
                <a:ea typeface="Times New Roman"/>
                <a:cs typeface="Times New Roman" pitchFamily="18" charset="0"/>
              </a:rPr>
              <a:t>» от 29.12.2012 № 273-ФЗ.</a:t>
            </a:r>
            <a:endParaRPr lang="ru-RU" sz="1900" dirty="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900" spc="10" dirty="0">
                <a:solidFill>
                  <a:srgbClr val="002060"/>
                </a:solidFill>
                <a:latin typeface="Times New Roman" pitchFamily="18" charset="0"/>
                <a:ea typeface="Times New Roman"/>
                <a:cs typeface="Times New Roman" pitchFamily="18" charset="0"/>
              </a:rPr>
              <a:t>Федеральный государственный образовательный стандарт дошкольного образования.</a:t>
            </a:r>
            <a:endParaRPr lang="ru-RU" sz="1900" dirty="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900" spc="10" dirty="0">
                <a:solidFill>
                  <a:srgbClr val="002060"/>
                </a:solidFill>
                <a:latin typeface="Times New Roman" pitchFamily="18" charset="0"/>
                <a:ea typeface="Times New Roman"/>
                <a:cs typeface="Times New Roman" pitchFamily="18" charset="0"/>
              </a:rPr>
              <a:t>Федеральная целевая программа «Концепция развития образования на 2016-2020 годы».</a:t>
            </a:r>
            <a:endParaRPr lang="ru-RU" sz="1900" dirty="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900" spc="10" dirty="0">
                <a:solidFill>
                  <a:srgbClr val="002060"/>
                </a:solidFill>
                <a:latin typeface="Times New Roman" pitchFamily="18" charset="0"/>
                <a:ea typeface="Times New Roman"/>
                <a:cs typeface="Times New Roman" pitchFamily="18" charset="0"/>
              </a:rPr>
              <a:t>«Стратегии развития воспитания до 2025 года».</a:t>
            </a:r>
            <a:endParaRPr lang="ru-RU" sz="1900" dirty="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900" spc="10" dirty="0">
                <a:solidFill>
                  <a:srgbClr val="002060"/>
                </a:solidFill>
                <a:latin typeface="Times New Roman" pitchFamily="18" charset="0"/>
                <a:ea typeface="Times New Roman"/>
                <a:cs typeface="Times New Roman" pitchFamily="18" charset="0"/>
              </a:rPr>
              <a:t>П</a:t>
            </a:r>
            <a:r>
              <a:rPr lang="ru-RU" sz="1900" dirty="0">
                <a:solidFill>
                  <a:srgbClr val="002060"/>
                </a:solidFill>
                <a:latin typeface="Times New Roman" pitchFamily="18" charset="0"/>
                <a:ea typeface="Times New Roman"/>
                <a:cs typeface="Times New Roman" pitchFamily="18" charset="0"/>
              </a:rPr>
              <a:t>рограмма «Цифровая экономика Российской Федерации» (распоряжение №1632-от 28.07.2017г.) в рамках приоритетного проекта «Цифровая школа». (по итогам заседания президиума Совета при Президенте РФ по стратегическому развитию и приоритетным проектам от 13.12.2017г. № 12)</a:t>
            </a:r>
            <a:r>
              <a:rPr lang="ru-RU" sz="1900" spc="10" dirty="0">
                <a:solidFill>
                  <a:srgbClr val="002060"/>
                </a:solidFill>
                <a:latin typeface="Times New Roman" pitchFamily="18" charset="0"/>
                <a:ea typeface="Times New Roman"/>
                <a:cs typeface="Times New Roman" pitchFamily="18" charset="0"/>
              </a:rPr>
              <a:t>.</a:t>
            </a:r>
            <a:endParaRPr lang="ru-RU" sz="1900" dirty="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900" spc="10" dirty="0">
                <a:solidFill>
                  <a:srgbClr val="002060"/>
                </a:solidFill>
                <a:latin typeface="Times New Roman" pitchFamily="18" charset="0"/>
                <a:ea typeface="Times New Roman"/>
                <a:cs typeface="Times New Roman" pitchFamily="18" charset="0"/>
              </a:rPr>
              <a:t>«Концепция развития образовательной робототехники и непрерывного </a:t>
            </a:r>
            <a:r>
              <a:rPr lang="en-US" sz="1900" spc="10" dirty="0">
                <a:solidFill>
                  <a:srgbClr val="002060"/>
                </a:solidFill>
                <a:latin typeface="Times New Roman" pitchFamily="18" charset="0"/>
                <a:ea typeface="Times New Roman"/>
                <a:cs typeface="Times New Roman" pitchFamily="18" charset="0"/>
              </a:rPr>
              <a:t>IT</a:t>
            </a:r>
            <a:r>
              <a:rPr lang="ru-RU" sz="1900" spc="10" dirty="0">
                <a:solidFill>
                  <a:srgbClr val="002060"/>
                </a:solidFill>
                <a:latin typeface="Times New Roman" pitchFamily="18" charset="0"/>
                <a:ea typeface="Times New Roman"/>
                <a:cs typeface="Times New Roman" pitchFamily="18" charset="0"/>
              </a:rPr>
              <a:t>-образования в РФ (от 01.10.2014г. № 172-Р</a:t>
            </a:r>
            <a:r>
              <a:rPr lang="ru-RU" sz="1900" spc="10" dirty="0" smtClean="0">
                <a:solidFill>
                  <a:srgbClr val="002060"/>
                </a:solidFill>
                <a:latin typeface="Times New Roman" pitchFamily="18" charset="0"/>
                <a:ea typeface="Times New Roman"/>
                <a:cs typeface="Times New Roman" pitchFamily="18" charset="0"/>
              </a:rPr>
              <a:t>).</a:t>
            </a:r>
          </a:p>
          <a:p>
            <a:pPr marL="0" lvl="0" indent="457200" algn="just">
              <a:lnSpc>
                <a:spcPct val="110000"/>
              </a:lnSpc>
              <a:spcBef>
                <a:spcPts val="0"/>
              </a:spcBef>
              <a:spcAft>
                <a:spcPts val="0"/>
              </a:spcAft>
              <a:buFont typeface="+mj-lt"/>
              <a:buAutoNum type="arabicPeriod"/>
            </a:pPr>
            <a:r>
              <a:rPr lang="ru-RU" sz="1900" spc="10" dirty="0" smtClean="0">
                <a:solidFill>
                  <a:srgbClr val="002060"/>
                </a:solidFill>
                <a:latin typeface="Times New Roman" pitchFamily="18" charset="0"/>
                <a:ea typeface="Times New Roman"/>
                <a:cs typeface="Times New Roman" pitchFamily="18" charset="0"/>
              </a:rPr>
              <a:t>Распоряжение Правительства РФ от 24.12.2013 года «О Концепции развития математического образования в РФ».</a:t>
            </a:r>
          </a:p>
          <a:p>
            <a:pPr marL="0" lvl="0" indent="457200" algn="just">
              <a:lnSpc>
                <a:spcPct val="110000"/>
              </a:lnSpc>
              <a:spcBef>
                <a:spcPts val="0"/>
              </a:spcBef>
              <a:spcAft>
                <a:spcPts val="0"/>
              </a:spcAft>
              <a:buFont typeface="+mj-lt"/>
              <a:buAutoNum type="arabicPeriod"/>
            </a:pPr>
            <a:r>
              <a:rPr lang="ru-RU" sz="2000" dirty="0" smtClean="0">
                <a:solidFill>
                  <a:srgbClr val="002060"/>
                </a:solidFill>
                <a:latin typeface="Times New Roman"/>
                <a:ea typeface="Times New Roman"/>
                <a:cs typeface="Times New Roman"/>
              </a:rPr>
              <a:t>Государственная </a:t>
            </a:r>
            <a:r>
              <a:rPr lang="ru-RU" sz="2000" dirty="0">
                <a:solidFill>
                  <a:srgbClr val="002060"/>
                </a:solidFill>
                <a:latin typeface="Times New Roman"/>
                <a:ea typeface="Times New Roman"/>
                <a:cs typeface="Times New Roman"/>
              </a:rPr>
              <a:t>программа Ханты-Мансийского автономного округа – Югры «Развитие образования в Ханты-Мансийском автономном округе - Югре на 2018 - 2025 годы и на период до 2030 года». (Постановление Правительства Ханты-Мансийского автономного округа – Югры от 9 октября 2013 г. N 413-п).</a:t>
            </a:r>
            <a:endParaRPr lang="ru-RU" sz="1600" dirty="0">
              <a:solidFill>
                <a:srgbClr val="002060"/>
              </a:solidFill>
              <a:latin typeface="Calibri"/>
              <a:ea typeface="Calibri"/>
              <a:cs typeface="Times New Roman"/>
            </a:endParaRPr>
          </a:p>
          <a:p>
            <a:pPr marL="0" lvl="0" indent="457200" algn="just">
              <a:lnSpc>
                <a:spcPct val="110000"/>
              </a:lnSpc>
              <a:spcBef>
                <a:spcPts val="0"/>
              </a:spcBef>
              <a:spcAft>
                <a:spcPts val="0"/>
              </a:spcAft>
              <a:buFont typeface="+mj-lt"/>
              <a:buAutoNum type="arabicPeriod"/>
            </a:pPr>
            <a:endParaRPr lang="ru-RU" sz="1900" dirty="0">
              <a:solidFill>
                <a:srgbClr val="002060"/>
              </a:solidFill>
              <a:latin typeface="Times New Roman" pitchFamily="18" charset="0"/>
              <a:ea typeface="Times New Roman"/>
              <a:cs typeface="Times New Roman" pitchFamily="18" charset="0"/>
            </a:endParaRPr>
          </a:p>
          <a:p>
            <a:pPr marL="0" indent="457200" algn="just">
              <a:lnSpc>
                <a:spcPct val="110000"/>
              </a:lnSpc>
              <a:spcBef>
                <a:spcPts val="0"/>
              </a:spcBef>
              <a:spcAft>
                <a:spcPts val="0"/>
              </a:spcAft>
            </a:pPr>
            <a:endParaRPr lang="ru-RU" sz="1900" dirty="0">
              <a:solidFill>
                <a:srgbClr val="002060"/>
              </a:solidFill>
              <a:latin typeface="Times New Roman" pitchFamily="18" charset="0"/>
              <a:ea typeface="Calibri"/>
              <a:cs typeface="Times New Roman" pitchFamily="18" charset="0"/>
            </a:endParaRPr>
          </a:p>
          <a:p>
            <a:pPr marL="457200" indent="450215" algn="just">
              <a:spcAft>
                <a:spcPts val="0"/>
              </a:spcAft>
            </a:pPr>
            <a:endParaRPr lang="ru-RU" sz="3400" dirty="0">
              <a:latin typeface="Times New Roman"/>
              <a:ea typeface="Times New Roman"/>
            </a:endParaRPr>
          </a:p>
        </p:txBody>
      </p:sp>
    </p:spTree>
    <p:extLst>
      <p:ext uri="{BB962C8B-B14F-4D97-AF65-F5344CB8AC3E}">
        <p14:creationId xmlns:p14="http://schemas.microsoft.com/office/powerpoint/2010/main" val="330609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280920" cy="1143000"/>
          </a:xfrm>
        </p:spPr>
        <p:txBody>
          <a:bodyPr/>
          <a:lstStyle/>
          <a:p>
            <a:r>
              <a:rPr lang="ru-RU" sz="4000" dirty="0" smtClean="0">
                <a:solidFill>
                  <a:srgbClr val="002060"/>
                </a:solidFill>
                <a:latin typeface="Times New Roman" pitchFamily="18" charset="0"/>
                <a:cs typeface="Times New Roman" pitchFamily="18" charset="0"/>
              </a:rPr>
              <a:t>Проблемы при организации внедрения</a:t>
            </a:r>
            <a:r>
              <a:rPr lang="en-US" sz="4000" dirty="0" smtClean="0">
                <a:solidFill>
                  <a:srgbClr val="002060"/>
                </a:solidFill>
                <a:latin typeface="Times New Roman" pitchFamily="18" charset="0"/>
                <a:cs typeface="Times New Roman" pitchFamily="18" charset="0"/>
              </a:rPr>
              <a:t> </a:t>
            </a:r>
            <a:r>
              <a:rPr lang="en-US" sz="4000" dirty="0">
                <a:solidFill>
                  <a:srgbClr val="002060"/>
                </a:solidFill>
                <a:latin typeface="Times New Roman" pitchFamily="18" charset="0"/>
                <a:cs typeface="Times New Roman" pitchFamily="18" charset="0"/>
              </a:rPr>
              <a:t>STEAM</a:t>
            </a:r>
            <a:r>
              <a:rPr lang="ru-RU" sz="4000" dirty="0">
                <a:solidFill>
                  <a:srgbClr val="002060"/>
                </a:solidFill>
                <a:latin typeface="Times New Roman" pitchFamily="18" charset="0"/>
                <a:cs typeface="Times New Roman" pitchFamily="18" charset="0"/>
              </a:rPr>
              <a:t> – </a:t>
            </a:r>
            <a:r>
              <a:rPr lang="ru-RU" sz="4000" dirty="0" smtClean="0">
                <a:solidFill>
                  <a:srgbClr val="002060"/>
                </a:solidFill>
                <a:latin typeface="Times New Roman" pitchFamily="18" charset="0"/>
                <a:cs typeface="Times New Roman" pitchFamily="18" charset="0"/>
              </a:rPr>
              <a:t>технологии</a:t>
            </a:r>
            <a:endParaRPr lang="ru-RU" sz="3200" dirty="0">
              <a:latin typeface="Times New Roman" pitchFamily="18" charset="0"/>
              <a:cs typeface="Times New Roman" pitchFamily="18" charset="0"/>
            </a:endParaRPr>
          </a:p>
        </p:txBody>
      </p:sp>
      <p:sp>
        <p:nvSpPr>
          <p:cNvPr id="5" name="Объект 4"/>
          <p:cNvSpPr>
            <a:spLocks noGrp="1"/>
          </p:cNvSpPr>
          <p:nvPr>
            <p:ph sz="quarter" idx="13"/>
          </p:nvPr>
        </p:nvSpPr>
        <p:spPr>
          <a:xfrm>
            <a:off x="683568" y="1412776"/>
            <a:ext cx="7776864" cy="5184576"/>
          </a:xfrm>
        </p:spPr>
        <p:txBody>
          <a:bodyPr>
            <a:normAutofit/>
          </a:bodyPr>
          <a:lstStyle/>
          <a:p>
            <a:pPr marL="0" lvl="0" indent="342900" algn="just">
              <a:lnSpc>
                <a:spcPct val="110000"/>
              </a:lnSpc>
              <a:spcBef>
                <a:spcPts val="0"/>
              </a:spcBef>
              <a:spcAft>
                <a:spcPts val="0"/>
              </a:spcAft>
              <a:buFont typeface="+mj-lt"/>
              <a:buAutoNum type="arabicPeriod"/>
            </a:pPr>
            <a:endParaRPr lang="ru-RU" sz="1200" dirty="0">
              <a:latin typeface="Times New Roman" pitchFamily="18" charset="0"/>
              <a:ea typeface="Times New Roman"/>
              <a:cs typeface="Times New Roman" pitchFamily="18" charset="0"/>
            </a:endParaRPr>
          </a:p>
          <a:p>
            <a:pPr marL="0" indent="457200" algn="just">
              <a:lnSpc>
                <a:spcPct val="110000"/>
              </a:lnSpc>
              <a:spcBef>
                <a:spcPts val="0"/>
              </a:spcBef>
              <a:spcAft>
                <a:spcPts val="0"/>
              </a:spcAft>
              <a:buFont typeface="+mj-lt"/>
              <a:buAutoNum type="arabicPeriod"/>
            </a:pPr>
            <a:endParaRPr lang="ru-RU" sz="1800" dirty="0" smtClean="0">
              <a:solidFill>
                <a:srgbClr val="002060"/>
              </a:solidFill>
              <a:latin typeface="Times New Roman" pitchFamily="18" charset="0"/>
              <a:ea typeface="Times New Roman"/>
              <a:cs typeface="Times New Roman" pitchFamily="18" charset="0"/>
            </a:endParaRPr>
          </a:p>
          <a:p>
            <a:pPr marL="0" indent="457200" algn="just">
              <a:lnSpc>
                <a:spcPct val="110000"/>
              </a:lnSpc>
              <a:spcBef>
                <a:spcPts val="0"/>
              </a:spcBef>
              <a:spcAft>
                <a:spcPts val="0"/>
              </a:spcAft>
              <a:buFont typeface="+mj-lt"/>
              <a:buAutoNum type="arabicPeriod"/>
            </a:pPr>
            <a:r>
              <a:rPr lang="ru-RU" sz="1800" dirty="0" smtClean="0">
                <a:solidFill>
                  <a:srgbClr val="002060"/>
                </a:solidFill>
                <a:latin typeface="Times New Roman" pitchFamily="18" charset="0"/>
                <a:ea typeface="Times New Roman"/>
                <a:cs typeface="Times New Roman" pitchFamily="18" charset="0"/>
              </a:rPr>
              <a:t>Недостаточная профессиональная </a:t>
            </a:r>
            <a:r>
              <a:rPr lang="ru-RU" sz="1800" dirty="0">
                <a:solidFill>
                  <a:srgbClr val="002060"/>
                </a:solidFill>
                <a:latin typeface="Times New Roman" pitchFamily="18" charset="0"/>
                <a:ea typeface="Times New Roman"/>
                <a:cs typeface="Times New Roman" pitchFamily="18" charset="0"/>
              </a:rPr>
              <a:t>компетентность педагогов по вопросам </a:t>
            </a:r>
            <a:r>
              <a:rPr lang="ru-RU" sz="1800" dirty="0" smtClean="0">
                <a:solidFill>
                  <a:srgbClr val="002060"/>
                </a:solidFill>
                <a:latin typeface="Times New Roman" pitchFamily="18" charset="0"/>
                <a:ea typeface="Times New Roman"/>
                <a:cs typeface="Times New Roman" pitchFamily="18" charset="0"/>
              </a:rPr>
              <a:t>внедрения и реализации </a:t>
            </a:r>
            <a:r>
              <a:rPr lang="ru-RU" sz="1800" dirty="0" smtClean="0">
                <a:solidFill>
                  <a:srgbClr val="002060"/>
                </a:solidFill>
                <a:latin typeface="Times New Roman" pitchFamily="18" charset="0"/>
                <a:ea typeface="BatangChe"/>
                <a:cs typeface="Times New Roman" pitchFamily="18" charset="0"/>
              </a:rPr>
              <a:t>научно-технического </a:t>
            </a:r>
            <a:r>
              <a:rPr lang="ru-RU" sz="1800" dirty="0">
                <a:solidFill>
                  <a:srgbClr val="002060"/>
                </a:solidFill>
                <a:latin typeface="Times New Roman" pitchFamily="18" charset="0"/>
                <a:ea typeface="BatangChe"/>
                <a:cs typeface="Times New Roman" pitchFamily="18" charset="0"/>
              </a:rPr>
              <a:t>творчества  </a:t>
            </a:r>
            <a:r>
              <a:rPr lang="ru-RU" sz="1800" dirty="0" smtClean="0">
                <a:solidFill>
                  <a:srgbClr val="002060"/>
                </a:solidFill>
                <a:latin typeface="Times New Roman" pitchFamily="18" charset="0"/>
                <a:ea typeface="BatangChe"/>
                <a:cs typeface="Times New Roman" pitchFamily="18" charset="0"/>
              </a:rPr>
              <a:t>дошкольников в рамках </a:t>
            </a:r>
            <a:r>
              <a:rPr lang="en-US" sz="1800" dirty="0">
                <a:solidFill>
                  <a:srgbClr val="002060"/>
                </a:solidFill>
                <a:latin typeface="Times New Roman" pitchFamily="18" charset="0"/>
                <a:ea typeface="Times New Roman"/>
                <a:cs typeface="Times New Roman" pitchFamily="18" charset="0"/>
              </a:rPr>
              <a:t>STEAM</a:t>
            </a:r>
            <a:r>
              <a:rPr lang="ru-RU" sz="1800" dirty="0">
                <a:solidFill>
                  <a:srgbClr val="002060"/>
                </a:solidFill>
                <a:latin typeface="Times New Roman" pitchFamily="18" charset="0"/>
                <a:ea typeface="Times New Roman"/>
                <a:cs typeface="Times New Roman" pitchFamily="18" charset="0"/>
              </a:rPr>
              <a:t> – технологии</a:t>
            </a:r>
            <a:r>
              <a:rPr lang="ru-RU" sz="1800" dirty="0" smtClean="0">
                <a:solidFill>
                  <a:srgbClr val="002060"/>
                </a:solidFill>
                <a:latin typeface="Times New Roman" pitchFamily="18" charset="0"/>
                <a:ea typeface="Times New Roman"/>
                <a:cs typeface="Times New Roman" pitchFamily="18" charset="0"/>
              </a:rPr>
              <a:t>.</a:t>
            </a:r>
          </a:p>
          <a:p>
            <a:pPr marL="0" indent="457200" algn="just">
              <a:lnSpc>
                <a:spcPct val="110000"/>
              </a:lnSpc>
              <a:spcBef>
                <a:spcPts val="0"/>
              </a:spcBef>
              <a:spcAft>
                <a:spcPts val="0"/>
              </a:spcAft>
              <a:buFont typeface="+mj-lt"/>
              <a:buAutoNum type="arabicPeriod"/>
            </a:pPr>
            <a:endParaRPr lang="ru-RU" sz="1800" dirty="0">
              <a:solidFill>
                <a:srgbClr val="002060"/>
              </a:solidFill>
              <a:latin typeface="Times New Roman" pitchFamily="18" charset="0"/>
              <a:ea typeface="Calibri"/>
              <a:cs typeface="Times New Roman" pitchFamily="18" charset="0"/>
            </a:endParaRPr>
          </a:p>
          <a:p>
            <a:pPr marL="0" lvl="0" indent="457200" algn="just">
              <a:lnSpc>
                <a:spcPct val="110000"/>
              </a:lnSpc>
              <a:spcBef>
                <a:spcPts val="0"/>
              </a:spcBef>
              <a:spcAft>
                <a:spcPts val="0"/>
              </a:spcAft>
              <a:buFont typeface="+mj-lt"/>
              <a:buAutoNum type="arabicPeriod"/>
            </a:pPr>
            <a:r>
              <a:rPr lang="ru-RU" sz="1800" spc="10" dirty="0" smtClean="0">
                <a:solidFill>
                  <a:srgbClr val="002060"/>
                </a:solidFill>
                <a:latin typeface="Times New Roman" pitchFamily="18" charset="0"/>
                <a:ea typeface="Times New Roman"/>
                <a:cs typeface="Times New Roman" pitchFamily="18" charset="0"/>
              </a:rPr>
              <a:t>Сложности при организации методического сопровождения по вопросам внедрения </a:t>
            </a:r>
            <a:r>
              <a:rPr lang="en-US" sz="1800" dirty="0" smtClean="0">
                <a:solidFill>
                  <a:srgbClr val="002060"/>
                </a:solidFill>
                <a:latin typeface="Times New Roman" pitchFamily="18" charset="0"/>
                <a:ea typeface="Times New Roman"/>
                <a:cs typeface="Times New Roman" pitchFamily="18" charset="0"/>
              </a:rPr>
              <a:t>STEAM</a:t>
            </a:r>
            <a:r>
              <a:rPr lang="ru-RU" sz="1800" dirty="0" smtClean="0">
                <a:solidFill>
                  <a:srgbClr val="002060"/>
                </a:solidFill>
                <a:latin typeface="Times New Roman" pitchFamily="18" charset="0"/>
                <a:ea typeface="Times New Roman"/>
                <a:cs typeface="Times New Roman" pitchFamily="18" charset="0"/>
              </a:rPr>
              <a:t> </a:t>
            </a:r>
            <a:r>
              <a:rPr lang="ru-RU" sz="1800" dirty="0">
                <a:solidFill>
                  <a:srgbClr val="002060"/>
                </a:solidFill>
                <a:latin typeface="Times New Roman" pitchFamily="18" charset="0"/>
                <a:ea typeface="Times New Roman"/>
                <a:cs typeface="Times New Roman" pitchFamily="18" charset="0"/>
              </a:rPr>
              <a:t>– </a:t>
            </a:r>
            <a:r>
              <a:rPr lang="ru-RU" sz="1800" dirty="0" smtClean="0">
                <a:solidFill>
                  <a:srgbClr val="002060"/>
                </a:solidFill>
                <a:latin typeface="Times New Roman" pitchFamily="18" charset="0"/>
                <a:ea typeface="Times New Roman"/>
                <a:cs typeface="Times New Roman" pitchFamily="18" charset="0"/>
              </a:rPr>
              <a:t>технологии</a:t>
            </a:r>
            <a:r>
              <a:rPr lang="ru-RU" sz="1800" spc="10" dirty="0" smtClean="0">
                <a:solidFill>
                  <a:srgbClr val="002060"/>
                </a:solidFill>
                <a:latin typeface="Times New Roman" pitchFamily="18" charset="0"/>
                <a:ea typeface="Times New Roman"/>
                <a:cs typeface="Times New Roman" pitchFamily="18" charset="0"/>
              </a:rPr>
              <a:t>.</a:t>
            </a:r>
          </a:p>
          <a:p>
            <a:pPr marL="0" lvl="0" indent="457200" algn="just">
              <a:lnSpc>
                <a:spcPct val="110000"/>
              </a:lnSpc>
              <a:spcBef>
                <a:spcPts val="0"/>
              </a:spcBef>
              <a:spcAft>
                <a:spcPts val="0"/>
              </a:spcAft>
              <a:buFont typeface="+mj-lt"/>
              <a:buAutoNum type="arabicPeriod"/>
            </a:pPr>
            <a:endParaRPr lang="ru-RU" sz="1800" spc="10" dirty="0" smtClean="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800" spc="10" dirty="0" smtClean="0">
                <a:solidFill>
                  <a:srgbClr val="002060"/>
                </a:solidFill>
                <a:latin typeface="Times New Roman" pitchFamily="18" charset="0"/>
                <a:ea typeface="Times New Roman"/>
                <a:cs typeface="Times New Roman" pitchFamily="18" charset="0"/>
              </a:rPr>
              <a:t>Отсутствие системы </a:t>
            </a:r>
            <a:r>
              <a:rPr lang="ru-RU" sz="1800" dirty="0" smtClean="0">
                <a:solidFill>
                  <a:srgbClr val="002060"/>
                </a:solidFill>
                <a:latin typeface="Times New Roman" pitchFamily="18" charset="0"/>
                <a:ea typeface="Times New Roman"/>
                <a:cs typeface="Times New Roman" pitchFamily="18" charset="0"/>
              </a:rPr>
              <a:t>психолого-педагогического сопровождения семей воспитанников в </a:t>
            </a:r>
            <a:r>
              <a:rPr lang="ru-RU" sz="1800" dirty="0">
                <a:solidFill>
                  <a:srgbClr val="002060"/>
                </a:solidFill>
                <a:latin typeface="Times New Roman" pitchFamily="18" charset="0"/>
                <a:ea typeface="Times New Roman"/>
                <a:cs typeface="Times New Roman" pitchFamily="18" charset="0"/>
              </a:rPr>
              <a:t>вопросах </a:t>
            </a:r>
            <a:r>
              <a:rPr lang="ru-RU" sz="1800" dirty="0" smtClean="0">
                <a:solidFill>
                  <a:srgbClr val="002060"/>
                </a:solidFill>
                <a:latin typeface="Times New Roman" pitchFamily="18" charset="0"/>
                <a:ea typeface="BatangChe"/>
                <a:cs typeface="Times New Roman" pitchFamily="18" charset="0"/>
              </a:rPr>
              <a:t>научно-технического творчества  дошкольников</a:t>
            </a:r>
            <a:r>
              <a:rPr lang="ru-RU" sz="1800" dirty="0" smtClean="0">
                <a:solidFill>
                  <a:srgbClr val="002060"/>
                </a:solidFill>
                <a:latin typeface="Times New Roman" pitchFamily="18" charset="0"/>
                <a:ea typeface="Times New Roman"/>
                <a:cs typeface="Times New Roman" pitchFamily="18" charset="0"/>
              </a:rPr>
              <a:t>.</a:t>
            </a:r>
          </a:p>
          <a:p>
            <a:pPr marL="0" lvl="0" indent="457200" algn="just">
              <a:lnSpc>
                <a:spcPct val="110000"/>
              </a:lnSpc>
              <a:spcBef>
                <a:spcPts val="0"/>
              </a:spcBef>
              <a:spcAft>
                <a:spcPts val="0"/>
              </a:spcAft>
              <a:buFont typeface="+mj-lt"/>
              <a:buAutoNum type="arabicPeriod"/>
            </a:pPr>
            <a:endParaRPr lang="ru-RU" sz="1800" dirty="0" smtClean="0">
              <a:solidFill>
                <a:srgbClr val="002060"/>
              </a:solidFill>
              <a:latin typeface="Times New Roman" pitchFamily="18" charset="0"/>
              <a:ea typeface="Times New Roman"/>
              <a:cs typeface="Times New Roman" pitchFamily="18" charset="0"/>
            </a:endParaRPr>
          </a:p>
          <a:p>
            <a:pPr marL="0" lvl="0" indent="457200" algn="just">
              <a:lnSpc>
                <a:spcPct val="110000"/>
              </a:lnSpc>
              <a:spcBef>
                <a:spcPts val="0"/>
              </a:spcBef>
              <a:spcAft>
                <a:spcPts val="0"/>
              </a:spcAft>
              <a:buFont typeface="+mj-lt"/>
              <a:buAutoNum type="arabicPeriod"/>
            </a:pPr>
            <a:r>
              <a:rPr lang="ru-RU" sz="1800" dirty="0" smtClean="0">
                <a:solidFill>
                  <a:srgbClr val="002060"/>
                </a:solidFill>
                <a:latin typeface="Times New Roman" pitchFamily="18" charset="0"/>
                <a:ea typeface="Times New Roman"/>
                <a:cs typeface="Times New Roman" pitchFamily="18" charset="0"/>
              </a:rPr>
              <a:t>Отсутствие практики системы работы по преемственности </a:t>
            </a:r>
            <a:r>
              <a:rPr lang="ru-RU" sz="1800" dirty="0">
                <a:solidFill>
                  <a:srgbClr val="002060"/>
                </a:solidFill>
                <a:latin typeface="Times New Roman" pitchFamily="18" charset="0"/>
                <a:ea typeface="Times New Roman"/>
                <a:cs typeface="Times New Roman" pitchFamily="18" charset="0"/>
              </a:rPr>
              <a:t>образовательной цепочки: детский сад – школа - учреждение профессионального образования – научное сообщество.</a:t>
            </a:r>
          </a:p>
        </p:txBody>
      </p:sp>
    </p:spTree>
    <p:extLst>
      <p:ext uri="{BB962C8B-B14F-4D97-AF65-F5344CB8AC3E}">
        <p14:creationId xmlns:p14="http://schemas.microsoft.com/office/powerpoint/2010/main" val="860011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280920" cy="1143000"/>
          </a:xfrm>
        </p:spPr>
        <p:txBody>
          <a:bodyPr/>
          <a:lstStyle/>
          <a:p>
            <a:r>
              <a:rPr lang="ru-RU" sz="4000" dirty="0" smtClean="0">
                <a:solidFill>
                  <a:srgbClr val="002060"/>
                </a:solidFill>
                <a:latin typeface="Times New Roman" pitchFamily="18" charset="0"/>
                <a:cs typeface="Times New Roman" pitchFamily="18" charset="0"/>
              </a:rPr>
              <a:t>Задачи реализации</a:t>
            </a:r>
            <a:r>
              <a:rPr lang="en-US" sz="4000" dirty="0" smtClean="0">
                <a:solidFill>
                  <a:srgbClr val="002060"/>
                </a:solidFill>
                <a:latin typeface="Times New Roman" pitchFamily="18" charset="0"/>
                <a:cs typeface="Times New Roman" pitchFamily="18" charset="0"/>
              </a:rPr>
              <a:t> </a:t>
            </a:r>
            <a:r>
              <a:rPr lang="en-US" sz="4000" dirty="0">
                <a:solidFill>
                  <a:srgbClr val="002060"/>
                </a:solidFill>
                <a:latin typeface="Times New Roman" pitchFamily="18" charset="0"/>
                <a:cs typeface="Times New Roman" pitchFamily="18" charset="0"/>
              </a:rPr>
              <a:t>STEAM</a:t>
            </a:r>
            <a:r>
              <a:rPr lang="ru-RU" sz="4000" dirty="0">
                <a:solidFill>
                  <a:srgbClr val="002060"/>
                </a:solidFill>
                <a:latin typeface="Times New Roman" pitchFamily="18" charset="0"/>
                <a:cs typeface="Times New Roman" pitchFamily="18" charset="0"/>
              </a:rPr>
              <a:t> – </a:t>
            </a:r>
            <a:r>
              <a:rPr lang="ru-RU" sz="4000" dirty="0" smtClean="0">
                <a:solidFill>
                  <a:srgbClr val="002060"/>
                </a:solidFill>
                <a:latin typeface="Times New Roman" pitchFamily="18" charset="0"/>
                <a:cs typeface="Times New Roman" pitchFamily="18" charset="0"/>
              </a:rPr>
              <a:t>технологии</a:t>
            </a:r>
            <a:endParaRPr lang="ru-RU" sz="3200" dirty="0">
              <a:latin typeface="Times New Roman" pitchFamily="18" charset="0"/>
              <a:cs typeface="Times New Roman" pitchFamily="18" charset="0"/>
            </a:endParaRPr>
          </a:p>
        </p:txBody>
      </p:sp>
      <p:graphicFrame>
        <p:nvGraphicFramePr>
          <p:cNvPr id="3" name="Объект 2"/>
          <p:cNvGraphicFramePr>
            <a:graphicFrameLocks noGrp="1"/>
          </p:cNvGraphicFramePr>
          <p:nvPr>
            <p:ph sz="quarter" idx="13"/>
            <p:extLst>
              <p:ext uri="{D42A27DB-BD31-4B8C-83A1-F6EECF244321}">
                <p14:modId xmlns:p14="http://schemas.microsoft.com/office/powerpoint/2010/main" val="125138470"/>
              </p:ext>
            </p:extLst>
          </p:nvPr>
        </p:nvGraphicFramePr>
        <p:xfrm>
          <a:off x="395536" y="1410045"/>
          <a:ext cx="8496943" cy="5392222"/>
        </p:xfrm>
        <a:graphic>
          <a:graphicData uri="http://schemas.openxmlformats.org/drawingml/2006/table">
            <a:tbl>
              <a:tblPr firstRow="1" firstCol="1" bandRow="1"/>
              <a:tblGrid>
                <a:gridCol w="2507101"/>
                <a:gridCol w="3109523"/>
                <a:gridCol w="2880319"/>
              </a:tblGrid>
              <a:tr h="189984">
                <a:tc>
                  <a:txBody>
                    <a:bodyPr/>
                    <a:lstStyle/>
                    <a:p>
                      <a:pPr algn="ctr">
                        <a:lnSpc>
                          <a:spcPct val="107000"/>
                        </a:lnSpc>
                        <a:spcAft>
                          <a:spcPts val="0"/>
                        </a:spcAft>
                      </a:pPr>
                      <a:r>
                        <a:rPr lang="ru-RU" sz="1100" b="1" dirty="0">
                          <a:solidFill>
                            <a:srgbClr val="002060"/>
                          </a:solidFill>
                          <a:effectLst/>
                          <a:latin typeface="Times New Roman" pitchFamily="18" charset="0"/>
                          <a:ea typeface="Calibri"/>
                          <a:cs typeface="Times New Roman" pitchFamily="18" charset="0"/>
                        </a:rPr>
                        <a:t>Задачи, поставленные перед ОО</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ru-RU" sz="1100" b="1">
                          <a:solidFill>
                            <a:srgbClr val="002060"/>
                          </a:solidFill>
                          <a:effectLst/>
                          <a:latin typeface="Times New Roman" pitchFamily="18" charset="0"/>
                          <a:ea typeface="Calibri"/>
                          <a:cs typeface="Times New Roman" pitchFamily="18" charset="0"/>
                        </a:rPr>
                        <a:t>Что мы имеем на сегодняшний день</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lnSpc>
                          <a:spcPct val="107000"/>
                        </a:lnSpc>
                        <a:spcAft>
                          <a:spcPts val="0"/>
                        </a:spcAft>
                      </a:pPr>
                      <a:r>
                        <a:rPr lang="ru-RU" sz="1100" b="1">
                          <a:solidFill>
                            <a:srgbClr val="002060"/>
                          </a:solidFill>
                          <a:effectLst/>
                          <a:latin typeface="Times New Roman" pitchFamily="18" charset="0"/>
                          <a:ea typeface="Calibri"/>
                          <a:cs typeface="Times New Roman" pitchFamily="18" charset="0"/>
                        </a:rPr>
                        <a:t>Ожидаемые результаты</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922950">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1. Создать современную информационно-образовательную среду на технологической основе для внедрения в образовательную деятельность с детьми старшего дошкольного возраста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dirty="0">
                          <a:solidFill>
                            <a:srgbClr val="002060"/>
                          </a:solidFill>
                          <a:effectLst/>
                          <a:latin typeface="Times New Roman" pitchFamily="18" charset="0"/>
                          <a:ea typeface="Calibri"/>
                          <a:cs typeface="Times New Roman" pitchFamily="18" charset="0"/>
                        </a:rPr>
                        <a:t>1. В ДОУ разработан проект «Реализация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 с детьми старшего дошкольного возраста».</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2. Имеется рецензия </a:t>
                      </a:r>
                      <a:r>
                        <a:rPr lang="ru-RU" sz="1100" dirty="0" err="1">
                          <a:solidFill>
                            <a:srgbClr val="002060"/>
                          </a:solidFill>
                          <a:effectLst/>
                          <a:latin typeface="Times New Roman" pitchFamily="18" charset="0"/>
                          <a:ea typeface="Times New Roman"/>
                          <a:cs typeface="Times New Roman" pitchFamily="18" charset="0"/>
                        </a:rPr>
                        <a:t>Нижневартовского</a:t>
                      </a:r>
                      <a:r>
                        <a:rPr lang="ru-RU" sz="1100" dirty="0">
                          <a:solidFill>
                            <a:srgbClr val="002060"/>
                          </a:solidFill>
                          <a:effectLst/>
                          <a:latin typeface="Times New Roman" pitchFamily="18" charset="0"/>
                          <a:ea typeface="Times New Roman"/>
                          <a:cs typeface="Times New Roman" pitchFamily="18" charset="0"/>
                        </a:rPr>
                        <a:t> государственного гуманитарного университета на внедрение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 с детьми старшего дошкольного возраста.</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3. </a:t>
                      </a:r>
                      <a:r>
                        <a:rPr lang="ru-RU" sz="1100" dirty="0" smtClean="0">
                          <a:solidFill>
                            <a:srgbClr val="002060"/>
                          </a:solidFill>
                          <a:effectLst/>
                          <a:latin typeface="Times New Roman" pitchFamily="18" charset="0"/>
                          <a:ea typeface="Times New Roman"/>
                          <a:cs typeface="Times New Roman" pitchFamily="18" charset="0"/>
                        </a:rPr>
                        <a:t>Создано функциональное образовательное пространство в холлах, кабинетах дошкольной организации и групповом помещении.</a:t>
                      </a:r>
                      <a:endParaRPr lang="ru-RU" sz="1100" dirty="0">
                        <a:effectLst/>
                        <a:latin typeface="Times New Roman" pitchFamily="18" charset="0"/>
                        <a:ea typeface="Calibri"/>
                        <a:cs typeface="Times New Roman" pitchFamily="18" charset="0"/>
                      </a:endParaRPr>
                    </a:p>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4. Разработано методическое сопровождение по реализации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1. В ДОУ будет создана современная информационно-образовательная среда на технологической основе для внедрения в образовательную деятельность с детьми старшего дошкольного возраста </a:t>
                      </a:r>
                      <a:r>
                        <a:rPr lang="en-US" sz="1100">
                          <a:solidFill>
                            <a:srgbClr val="002060"/>
                          </a:solidFill>
                          <a:effectLst/>
                          <a:latin typeface="Times New Roman" pitchFamily="18" charset="0"/>
                          <a:ea typeface="Times New Roman"/>
                          <a:cs typeface="Times New Roman" pitchFamily="18" charset="0"/>
                        </a:rPr>
                        <a:t>STEAM</a:t>
                      </a:r>
                      <a:r>
                        <a:rPr lang="ru-RU" sz="1100">
                          <a:solidFill>
                            <a:srgbClr val="002060"/>
                          </a:solidFill>
                          <a:effectLst/>
                          <a:latin typeface="Times New Roman" pitchFamily="18" charset="0"/>
                          <a:ea typeface="Times New Roman"/>
                          <a:cs typeface="Times New Roman" pitchFamily="18" charset="0"/>
                        </a:rPr>
                        <a:t> – технологии.</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05786">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2. Обеспечить охрану и укрепление здоровья детей (как физического, так и психического).</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1. Проведена психолого-педагогическая экспресс-диагностика по методике Н.Н. Павловой и Л.Г. Руденко.</a:t>
                      </a:r>
                      <a:endParaRPr lang="ru-RU" sz="1100">
                        <a:effectLst/>
                        <a:latin typeface="Times New Roman" pitchFamily="18" charset="0"/>
                        <a:ea typeface="Calibri"/>
                        <a:cs typeface="Times New Roman" pitchFamily="18" charset="0"/>
                      </a:endParaRPr>
                    </a:p>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Отмечена положительная динамика развития психических процессов у воспитанников старшего дошкольного возраста в сравнении с началом учебного года на 10%. (н.г. – 40% высокий, 60% средний).</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2. В ДОУ будет достигнуто увеличение показателя развития психических процессов воспитанников старшего дошкольного возраста до 30%, увеличение индекса здоровья воспитанников до 35%, увеличение количества детей с первой группой здоровья на 3 (три) ребенка, уменьшение количества детей с третьей группой здоровья на 1 (одного) ребёнка.</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05786">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3. Повысить профессиональную компетентность педагогов по вопросам формирования научно-технического творчества в рамках реализации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1. Успешно внедрена система работы по внедрению внутриорганизационного повышения квалификации педагогических работников:</a:t>
                      </a:r>
                      <a:endParaRPr lang="ru-RU" sz="1100">
                        <a:effectLst/>
                        <a:latin typeface="Times New Roman" pitchFamily="18" charset="0"/>
                        <a:ea typeface="Calibri"/>
                        <a:cs typeface="Times New Roman" pitchFamily="18" charset="0"/>
                      </a:endParaRPr>
                    </a:p>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- 5 педагогов работают в рамках реализации </a:t>
                      </a:r>
                      <a:r>
                        <a:rPr lang="en-US" sz="1100">
                          <a:solidFill>
                            <a:srgbClr val="002060"/>
                          </a:solidFill>
                          <a:effectLst/>
                          <a:latin typeface="Times New Roman" pitchFamily="18" charset="0"/>
                          <a:ea typeface="Times New Roman"/>
                          <a:cs typeface="Times New Roman" pitchFamily="18" charset="0"/>
                        </a:rPr>
                        <a:t>STEAM</a:t>
                      </a:r>
                      <a:r>
                        <a:rPr lang="ru-RU" sz="1100">
                          <a:solidFill>
                            <a:srgbClr val="002060"/>
                          </a:solidFill>
                          <a:effectLst/>
                          <a:latin typeface="Times New Roman" pitchFamily="18" charset="0"/>
                          <a:ea typeface="Times New Roman"/>
                          <a:cs typeface="Times New Roman" pitchFamily="18" charset="0"/>
                        </a:rPr>
                        <a:t> – технологии;</a:t>
                      </a:r>
                      <a:endParaRPr lang="ru-RU" sz="1100">
                        <a:effectLst/>
                        <a:latin typeface="Times New Roman" pitchFamily="18" charset="0"/>
                        <a:ea typeface="Calibri"/>
                        <a:cs typeface="Times New Roman" pitchFamily="18" charset="0"/>
                      </a:endParaRPr>
                    </a:p>
                    <a:p>
                      <a:pPr indent="90170">
                        <a:lnSpc>
                          <a:spcPct val="107000"/>
                        </a:lnSpc>
                        <a:spcAft>
                          <a:spcPts val="0"/>
                        </a:spcAft>
                      </a:pPr>
                      <a:r>
                        <a:rPr lang="ru-RU" sz="1100">
                          <a:solidFill>
                            <a:srgbClr val="002060"/>
                          </a:solidFill>
                          <a:effectLst/>
                          <a:latin typeface="Times New Roman" pitchFamily="18" charset="0"/>
                          <a:ea typeface="Times New Roman"/>
                          <a:cs typeface="Times New Roman" pitchFamily="18" charset="0"/>
                        </a:rPr>
                        <a:t>- 3 педагога прошли курсы повышения квалификации на портале института системно-деятельностной педагогики «Школа 2000..».</a:t>
                      </a:r>
                      <a:endParaRPr lang="ru-RU" sz="110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indent="90170">
                        <a:lnSpc>
                          <a:spcPct val="107000"/>
                        </a:lnSpc>
                        <a:spcAft>
                          <a:spcPts val="0"/>
                        </a:spcAft>
                      </a:pPr>
                      <a:r>
                        <a:rPr lang="ru-RU" sz="1100" dirty="0">
                          <a:solidFill>
                            <a:srgbClr val="002060"/>
                          </a:solidFill>
                          <a:effectLst/>
                          <a:latin typeface="Times New Roman" pitchFamily="18" charset="0"/>
                          <a:ea typeface="Times New Roman"/>
                          <a:cs typeface="Times New Roman" pitchFamily="18" charset="0"/>
                        </a:rPr>
                        <a:t>3. В ДОУ будет повышен уровень профессиональной компетентности педагогов по вопросам формирования научно-технического творчества в рамках реализации </a:t>
                      </a:r>
                      <a:r>
                        <a:rPr lang="en-US" sz="1100" dirty="0">
                          <a:solidFill>
                            <a:srgbClr val="002060"/>
                          </a:solidFill>
                          <a:effectLst/>
                          <a:latin typeface="Times New Roman" pitchFamily="18" charset="0"/>
                          <a:ea typeface="Times New Roman"/>
                          <a:cs typeface="Times New Roman" pitchFamily="18" charset="0"/>
                        </a:rPr>
                        <a:t>STEAM</a:t>
                      </a:r>
                      <a:r>
                        <a:rPr lang="ru-RU" sz="1100" dirty="0">
                          <a:solidFill>
                            <a:srgbClr val="002060"/>
                          </a:solidFill>
                          <a:effectLst/>
                          <a:latin typeface="Times New Roman" pitchFamily="18" charset="0"/>
                          <a:ea typeface="Times New Roman"/>
                          <a:cs typeface="Times New Roman" pitchFamily="18" charset="0"/>
                        </a:rPr>
                        <a:t> – технологии.</a:t>
                      </a:r>
                      <a:endParaRPr lang="ru-RU" sz="1100" dirty="0">
                        <a:effectLst/>
                        <a:latin typeface="Times New Roman" pitchFamily="18" charset="0"/>
                        <a:ea typeface="Calibri"/>
                        <a:cs typeface="Times New Roman" pitchFamily="18" charset="0"/>
                      </a:endParaRPr>
                    </a:p>
                  </a:txBody>
                  <a:tcPr marL="19025" marR="19025"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9335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2435</TotalTime>
  <Words>942</Words>
  <Application>Microsoft Office PowerPoint</Application>
  <PresentationFormat>Экран (4:3)</PresentationFormat>
  <Paragraphs>89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Дистанционное заседание региональной инновационной площадки «Создание условий для реализации современной образовательной среды, использования учебного и лабораторного оборудования; современные инфраструктуры образования, формирование новой технологической среды общего образования»</vt:lpstr>
      <vt:lpstr>Презентация PowerPoint</vt:lpstr>
      <vt:lpstr>Презентация PowerPoint</vt:lpstr>
      <vt:lpstr>Аббревиатура STEAM </vt:lpstr>
      <vt:lpstr>Модель STEAM – технологии в ДОУ </vt:lpstr>
      <vt:lpstr>Значимость STEAM – технологии для России, региона и города </vt:lpstr>
      <vt:lpstr>Нормативно-правовая база для реализации STEAM – технологии</vt:lpstr>
      <vt:lpstr>Проблемы при организации внедрения STEAM – технологии</vt:lpstr>
      <vt:lpstr>Задачи реализации STEAM – технологии</vt:lpstr>
      <vt:lpstr>Задачи реализации STEAM – технологии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 технология в ДОУ</dc:title>
  <dc:creator>гг</dc:creator>
  <cp:lastModifiedBy>Пользователь Windows</cp:lastModifiedBy>
  <cp:revision>38</cp:revision>
  <cp:lastPrinted>2019-02-04T06:04:17Z</cp:lastPrinted>
  <dcterms:created xsi:type="dcterms:W3CDTF">2018-09-20T11:30:47Z</dcterms:created>
  <dcterms:modified xsi:type="dcterms:W3CDTF">2020-12-10T14:51:50Z</dcterms:modified>
</cp:coreProperties>
</file>