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58" r:id="rId16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14082-B614-4D09-88E4-2935C9BFA847}" type="doc">
      <dgm:prSet loTypeId="urn:microsoft.com/office/officeart/2005/8/layout/process4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C07FDDA-0AB2-4478-8E5D-A126EA6B7041}">
      <dgm:prSet phldrT="[Текст]" custT="1"/>
      <dgm:spPr>
        <a:xfrm rot="10800000">
          <a:off x="0" y="981295"/>
          <a:ext cx="6048671" cy="1862366"/>
        </a:xfrm>
        <a:prstGeom prst="upArrowCallout">
          <a:avLst/>
        </a:prstGeom>
        <a:gradFill rotWithShape="0">
          <a:gsLst>
            <a:gs pos="0">
              <a:srgbClr val="DAEDEF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DAEDEF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DAEDEF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ru-RU" sz="1400" b="1" i="1" dirty="0" smtClean="0">
              <a:solidFill>
                <a:srgbClr val="7030A0"/>
              </a:solidFill>
              <a:latin typeface="Times New Roman"/>
              <a:ea typeface="+mn-ea"/>
              <a:cs typeface="Times New Roman"/>
            </a:rPr>
            <a:t>- решение проблемных вопросов, создание проблемных ситуаций;</a:t>
          </a:r>
        </a:p>
        <a:p>
          <a:pPr algn="l"/>
          <a:r>
            <a:rPr lang="ru-RU" sz="1400" b="1" i="1" dirty="0" smtClean="0">
              <a:solidFill>
                <a:srgbClr val="7030A0"/>
              </a:solidFill>
              <a:latin typeface="Times New Roman"/>
              <a:ea typeface="+mn-ea"/>
              <a:cs typeface="Times New Roman"/>
            </a:rPr>
            <a:t>- использование видео и компьютерной наглядности; </a:t>
          </a:r>
        </a:p>
        <a:p>
          <a:pPr algn="l"/>
          <a:r>
            <a:rPr lang="ru-RU" sz="1400" b="1" i="1" dirty="0" smtClean="0">
              <a:solidFill>
                <a:srgbClr val="7030A0"/>
              </a:solidFill>
              <a:latin typeface="Times New Roman"/>
              <a:ea typeface="+mn-ea"/>
              <a:cs typeface="Times New Roman"/>
            </a:rPr>
            <a:t>- использование схем и таблиц; </a:t>
          </a:r>
        </a:p>
        <a:p>
          <a:pPr algn="l"/>
          <a:r>
            <a:rPr lang="ru-RU" sz="1400" b="1" i="1" dirty="0" smtClean="0">
              <a:solidFill>
                <a:srgbClr val="7030A0"/>
              </a:solidFill>
              <a:latin typeface="Times New Roman"/>
              <a:ea typeface="+mn-ea"/>
              <a:cs typeface="Times New Roman"/>
            </a:rPr>
            <a:t>- игры и игровые моменты </a:t>
          </a:r>
          <a:endParaRPr lang="ru-RU" sz="1400" dirty="0">
            <a:solidFill>
              <a:srgbClr val="7030A0"/>
            </a:solidFill>
            <a:latin typeface="Times New Roman"/>
            <a:ea typeface="+mn-ea"/>
            <a:cs typeface="Times New Roman"/>
          </a:endParaRPr>
        </a:p>
      </dgm:t>
    </dgm:pt>
    <dgm:pt modelId="{B3EE3EC1-517F-40FA-8B9D-4023EF11D1AC}" type="parTrans" cxnId="{9FF421D1-A82D-4573-AE62-CAA0BC493D10}">
      <dgm:prSet/>
      <dgm:spPr/>
      <dgm:t>
        <a:bodyPr/>
        <a:lstStyle/>
        <a:p>
          <a:endParaRPr lang="ru-RU"/>
        </a:p>
      </dgm:t>
    </dgm:pt>
    <dgm:pt modelId="{A5C7D098-2140-4979-BEB6-B9CE76BA5DCB}" type="sibTrans" cxnId="{9FF421D1-A82D-4573-AE62-CAA0BC493D10}">
      <dgm:prSet/>
      <dgm:spPr/>
      <dgm:t>
        <a:bodyPr/>
        <a:lstStyle/>
        <a:p>
          <a:endParaRPr lang="ru-RU"/>
        </a:p>
      </dgm:t>
    </dgm:pt>
    <dgm:pt modelId="{FA5B8BBC-6644-4E54-BA4F-5097FFCF055F}">
      <dgm:prSet phldrT="[Текст]" custT="1"/>
      <dgm:spPr>
        <a:xfrm>
          <a:off x="0" y="2771699"/>
          <a:ext cx="6048671" cy="394370"/>
        </a:xfrm>
        <a:prstGeom prst="rect">
          <a:avLst/>
        </a:prstGeom>
        <a:gradFill rotWithShape="0">
          <a:gsLst>
            <a:gs pos="0">
              <a:srgbClr val="DAEDEF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EDEF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EDEF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000" b="1" i="1" u="none" dirty="0" smtClean="0">
              <a:solidFill>
                <a:srgbClr val="7030A0"/>
              </a:solidFill>
              <a:latin typeface="Times New Roman"/>
              <a:ea typeface="+mn-ea"/>
              <a:cs typeface="Times New Roman"/>
            </a:rPr>
            <a:t>Познавательные универсальные учебные действия</a:t>
          </a:r>
          <a:endParaRPr lang="ru-RU" sz="2300" u="none" dirty="0">
            <a:solidFill>
              <a:srgbClr val="FFFFFF"/>
            </a:solidFill>
            <a:latin typeface="Times New Roman"/>
            <a:ea typeface="+mn-ea"/>
            <a:cs typeface="Times New Roman"/>
          </a:endParaRPr>
        </a:p>
      </dgm:t>
    </dgm:pt>
    <dgm:pt modelId="{BA6B59EE-50DC-4F59-9416-46554B0A5039}" type="parTrans" cxnId="{086B3DBE-0348-429C-852D-B7E7914ADC69}">
      <dgm:prSet/>
      <dgm:spPr/>
      <dgm:t>
        <a:bodyPr/>
        <a:lstStyle/>
        <a:p>
          <a:endParaRPr lang="ru-RU"/>
        </a:p>
      </dgm:t>
    </dgm:pt>
    <dgm:pt modelId="{7C95A49D-2FFF-4300-AA2A-D3ADC7C02FDD}" type="sibTrans" cxnId="{086B3DBE-0348-429C-852D-B7E7914ADC69}">
      <dgm:prSet/>
      <dgm:spPr/>
      <dgm:t>
        <a:bodyPr/>
        <a:lstStyle/>
        <a:p>
          <a:endParaRPr lang="ru-RU"/>
        </a:p>
      </dgm:t>
    </dgm:pt>
    <dgm:pt modelId="{7279F54C-CB10-40F4-ABEB-A2F1C7A21973}">
      <dgm:prSet phldrT="[Текст]" custT="1"/>
      <dgm:spPr>
        <a:xfrm>
          <a:off x="70778" y="3168345"/>
          <a:ext cx="1656185" cy="1868973"/>
        </a:xfrm>
        <a:prstGeom prst="rect">
          <a:avLst/>
        </a:prstGeom>
        <a:solidFill>
          <a:srgbClr val="DAEDE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DAEDE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FFFFFF"/>
          </a:contourClr>
        </a:sp3d>
      </dgm:spPr>
      <dgm:t>
        <a:bodyPr/>
        <a:lstStyle/>
        <a:p>
          <a:r>
            <a:rPr lang="ru-RU" sz="12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Times New Roman"/>
            </a:rPr>
            <a:t>Умение самостоятельно (при помощи взрослого) создавать алгоритмы деятельности при решении задач творческого  и поискового характера</a:t>
          </a:r>
          <a:endParaRPr lang="ru-R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Times New Roman"/>
          </a:endParaRPr>
        </a:p>
      </dgm:t>
    </dgm:pt>
    <dgm:pt modelId="{8E53176E-9509-44DD-82C1-02BDFB28F1D9}" type="parTrans" cxnId="{C566AC1F-AD53-4D4F-B0D9-B9F27F08979F}">
      <dgm:prSet/>
      <dgm:spPr/>
      <dgm:t>
        <a:bodyPr/>
        <a:lstStyle/>
        <a:p>
          <a:endParaRPr lang="ru-RU"/>
        </a:p>
      </dgm:t>
    </dgm:pt>
    <dgm:pt modelId="{683013DE-E4BB-4842-836A-6E1010F86F28}" type="sibTrans" cxnId="{C566AC1F-AD53-4D4F-B0D9-B9F27F08979F}">
      <dgm:prSet/>
      <dgm:spPr/>
      <dgm:t>
        <a:bodyPr/>
        <a:lstStyle/>
        <a:p>
          <a:endParaRPr lang="ru-RU"/>
        </a:p>
      </dgm:t>
    </dgm:pt>
    <dgm:pt modelId="{FFD42639-7E65-4782-89D5-71782DF65CBB}">
      <dgm:prSet phldrT="[Текст]" custT="1"/>
      <dgm:spPr>
        <a:xfrm>
          <a:off x="3190399" y="3168356"/>
          <a:ext cx="1463436" cy="1722844"/>
        </a:xfrm>
        <a:prstGeom prst="rect">
          <a:avLst/>
        </a:prstGeom>
        <a:solidFill>
          <a:srgbClr val="DAEDEF">
            <a:alpha val="90000"/>
            <a:tint val="40000"/>
            <a:hueOff val="0"/>
            <a:satOff val="0"/>
            <a:lumOff val="0"/>
            <a:alphaOff val="-26667"/>
          </a:srgbClr>
        </a:solidFill>
        <a:ln w="9525" cap="flat" cmpd="sng" algn="ctr">
          <a:solidFill>
            <a:srgbClr val="DAEDE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FFFFFF"/>
          </a:contourClr>
        </a:sp3d>
      </dgm:spPr>
      <dgm:t>
        <a:bodyPr/>
        <a:lstStyle/>
        <a:p>
          <a:r>
            <a:rPr lang="ru-RU" sz="12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Times New Roman"/>
            </a:rPr>
            <a:t>Выбор наиболее эффективных способов решения задач в зависимости от конкретных условий </a:t>
          </a:r>
          <a:endParaRPr lang="ru-R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Times New Roman"/>
          </a:endParaRPr>
        </a:p>
      </dgm:t>
    </dgm:pt>
    <dgm:pt modelId="{D05A0A88-B175-43B3-B25E-8B6936986421}" type="parTrans" cxnId="{59195F12-52E2-4122-B4EF-EAD060DBB10E}">
      <dgm:prSet/>
      <dgm:spPr/>
      <dgm:t>
        <a:bodyPr/>
        <a:lstStyle/>
        <a:p>
          <a:endParaRPr lang="ru-RU"/>
        </a:p>
      </dgm:t>
    </dgm:pt>
    <dgm:pt modelId="{491E9B4A-F1B6-4021-A358-2FA01C79AEDF}" type="sibTrans" cxnId="{59195F12-52E2-4122-B4EF-EAD060DBB10E}">
      <dgm:prSet/>
      <dgm:spPr/>
      <dgm:t>
        <a:bodyPr/>
        <a:lstStyle/>
        <a:p>
          <a:endParaRPr lang="ru-RU"/>
        </a:p>
      </dgm:t>
    </dgm:pt>
    <dgm:pt modelId="{C267E45F-B608-4D92-946F-B3038AE7867B}">
      <dgm:prSet custT="1"/>
      <dgm:spPr>
        <a:xfrm rot="10800000">
          <a:off x="0" y="1484"/>
          <a:ext cx="6048671" cy="1052306"/>
        </a:xfrm>
        <a:prstGeom prst="upArrowCallout">
          <a:avLst/>
        </a:prstGeom>
        <a:gradFill rotWithShape="0">
          <a:gsLst>
            <a:gs pos="0">
              <a:srgbClr val="DAEDEF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DAEDEF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DAEDEF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Times New Roman"/>
              <a:ea typeface="+mn-ea"/>
              <a:cs typeface="Times New Roman"/>
            </a:rPr>
            <a:t>Приемы активизации познавательной деятельности</a:t>
          </a:r>
          <a:endParaRPr lang="ru-RU" sz="1800" dirty="0">
            <a:solidFill>
              <a:srgbClr val="FFFFFF"/>
            </a:solidFill>
            <a:latin typeface="Times New Roman"/>
            <a:ea typeface="+mn-ea"/>
            <a:cs typeface="Times New Roman"/>
          </a:endParaRPr>
        </a:p>
      </dgm:t>
    </dgm:pt>
    <dgm:pt modelId="{8A0BB2DA-EC4D-4BAB-A59E-73E159A30898}" type="parTrans" cxnId="{89A5B947-3101-41F0-BF26-069511D6D5D2}">
      <dgm:prSet/>
      <dgm:spPr/>
      <dgm:t>
        <a:bodyPr/>
        <a:lstStyle/>
        <a:p>
          <a:endParaRPr lang="ru-RU"/>
        </a:p>
      </dgm:t>
    </dgm:pt>
    <dgm:pt modelId="{91AA77F5-A988-4DFB-8F93-65A705446E66}" type="sibTrans" cxnId="{89A5B947-3101-41F0-BF26-069511D6D5D2}">
      <dgm:prSet/>
      <dgm:spPr/>
      <dgm:t>
        <a:bodyPr/>
        <a:lstStyle/>
        <a:p>
          <a:endParaRPr lang="ru-RU"/>
        </a:p>
      </dgm:t>
    </dgm:pt>
    <dgm:pt modelId="{3FB34736-CE66-4DE3-A919-4901D0B7B838}">
      <dgm:prSet custT="1"/>
      <dgm:spPr>
        <a:xfrm>
          <a:off x="1726963" y="3168345"/>
          <a:ext cx="1463436" cy="1745809"/>
        </a:xfrm>
        <a:prstGeom prst="rect">
          <a:avLst/>
        </a:prstGeom>
        <a:solidFill>
          <a:srgbClr val="DAEDEF">
            <a:alpha val="90000"/>
            <a:tint val="40000"/>
            <a:hueOff val="0"/>
            <a:satOff val="0"/>
            <a:lumOff val="0"/>
            <a:alphaOff val="-13333"/>
          </a:srgbClr>
        </a:solidFill>
        <a:ln w="9525" cap="flat" cmpd="sng" algn="ctr">
          <a:solidFill>
            <a:srgbClr val="DAEDE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FFFFFF"/>
          </a:contourClr>
        </a:sp3d>
      </dgm:spPr>
      <dgm:t>
        <a:bodyPr/>
        <a:lstStyle/>
        <a:p>
          <a:r>
            <a:rPr lang="ru-RU" sz="14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Times New Roman"/>
            </a:rPr>
            <a:t>Умение применять методы информационного поиска</a:t>
          </a:r>
          <a:endParaRPr lang="ru-RU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Times New Roman"/>
          </a:endParaRPr>
        </a:p>
      </dgm:t>
    </dgm:pt>
    <dgm:pt modelId="{F586BDE6-8403-4972-94C1-506C34BCC94E}" type="parTrans" cxnId="{97A5054F-EAF9-44BD-83C7-AE4D3E5DEC94}">
      <dgm:prSet/>
      <dgm:spPr/>
      <dgm:t>
        <a:bodyPr/>
        <a:lstStyle/>
        <a:p>
          <a:endParaRPr lang="ru-RU"/>
        </a:p>
      </dgm:t>
    </dgm:pt>
    <dgm:pt modelId="{B38959DD-A6D3-4C76-8B1B-4A4F306D15EE}" type="sibTrans" cxnId="{97A5054F-EAF9-44BD-83C7-AE4D3E5DEC94}">
      <dgm:prSet/>
      <dgm:spPr/>
      <dgm:t>
        <a:bodyPr/>
        <a:lstStyle/>
        <a:p>
          <a:endParaRPr lang="ru-RU"/>
        </a:p>
      </dgm:t>
    </dgm:pt>
    <dgm:pt modelId="{7CB2201B-28C5-4B9D-9F95-5CC54C55B263}">
      <dgm:prSet/>
      <dgm:spPr>
        <a:xfrm>
          <a:off x="4585235" y="3168345"/>
          <a:ext cx="1463436" cy="1792407"/>
        </a:xfrm>
        <a:prstGeom prst="rect">
          <a:avLst/>
        </a:prstGeom>
        <a:solidFill>
          <a:srgbClr val="DAEDEF">
            <a:alpha val="90000"/>
            <a:tint val="40000"/>
            <a:hueOff val="0"/>
            <a:satOff val="0"/>
            <a:lumOff val="0"/>
            <a:alphaOff val="-40000"/>
          </a:srgbClr>
        </a:solidFill>
        <a:ln w="9525" cap="flat" cmpd="sng" algn="ctr">
          <a:solidFill>
            <a:srgbClr val="DAEDE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FFFFFF"/>
          </a:contourClr>
        </a:sp3d>
      </dgm:spPr>
      <dgm:t>
        <a:bodyPr/>
        <a:lstStyle/>
        <a:p>
          <a:r>
            <a:rPr lang="ru-RU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Times New Roman"/>
            </a:rPr>
            <a:t>Оценка процесса и результатов деятельности</a:t>
          </a:r>
          <a:r>
            <a:rPr lang="ru-RU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Times New Roman"/>
            </a:rPr>
            <a:t> </a:t>
          </a:r>
          <a:endParaRPr lang="ru-RU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Times New Roman"/>
          </a:endParaRPr>
        </a:p>
      </dgm:t>
    </dgm:pt>
    <dgm:pt modelId="{F1A08392-5B93-49D6-88E3-F8DD2A6C26E6}" type="parTrans" cxnId="{47315EE1-B77F-453B-B0E7-F7B15BE10720}">
      <dgm:prSet/>
      <dgm:spPr/>
      <dgm:t>
        <a:bodyPr/>
        <a:lstStyle/>
        <a:p>
          <a:endParaRPr lang="ru-RU"/>
        </a:p>
      </dgm:t>
    </dgm:pt>
    <dgm:pt modelId="{D5C7EC25-91A6-4F0E-BA36-C16F67599B05}" type="sibTrans" cxnId="{47315EE1-B77F-453B-B0E7-F7B15BE10720}">
      <dgm:prSet/>
      <dgm:spPr/>
      <dgm:t>
        <a:bodyPr/>
        <a:lstStyle/>
        <a:p>
          <a:endParaRPr lang="ru-RU"/>
        </a:p>
      </dgm:t>
    </dgm:pt>
    <dgm:pt modelId="{C3BAB8D1-1196-43C8-82AD-88375E91FFA0}" type="pres">
      <dgm:prSet presAssocID="{2F214082-B614-4D09-88E4-2935C9BFA8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2CECB-3C77-4341-98E5-5AA9F98B812A}" type="pres">
      <dgm:prSet presAssocID="{FA5B8BBC-6644-4E54-BA4F-5097FFCF055F}" presName="boxAndChildren" presStyleCnt="0"/>
      <dgm:spPr/>
    </dgm:pt>
    <dgm:pt modelId="{2A92D912-4105-4F6C-8147-1946D3E6F352}" type="pres">
      <dgm:prSet presAssocID="{FA5B8BBC-6644-4E54-BA4F-5097FFCF055F}" presName="parentTextBox" presStyleLbl="node1" presStyleIdx="0" presStyleCnt="3"/>
      <dgm:spPr/>
      <dgm:t>
        <a:bodyPr/>
        <a:lstStyle/>
        <a:p>
          <a:endParaRPr lang="ru-RU"/>
        </a:p>
      </dgm:t>
    </dgm:pt>
    <dgm:pt modelId="{449680F9-B10A-462A-BA65-085C8525D2A8}" type="pres">
      <dgm:prSet presAssocID="{FA5B8BBC-6644-4E54-BA4F-5097FFCF055F}" presName="entireBox" presStyleLbl="node1" presStyleIdx="0" presStyleCnt="3" custScaleY="8160" custLinFactNeighborY="11"/>
      <dgm:spPr/>
      <dgm:t>
        <a:bodyPr/>
        <a:lstStyle/>
        <a:p>
          <a:endParaRPr lang="ru-RU"/>
        </a:p>
      </dgm:t>
    </dgm:pt>
    <dgm:pt modelId="{A64E1AF9-EE33-43F7-A3A6-A8D699901072}" type="pres">
      <dgm:prSet presAssocID="{FA5B8BBC-6644-4E54-BA4F-5097FFCF055F}" presName="descendantBox" presStyleCnt="0"/>
      <dgm:spPr/>
    </dgm:pt>
    <dgm:pt modelId="{98E2C5E7-D4D9-4E3C-B9EC-A3534D386124}" type="pres">
      <dgm:prSet presAssocID="{7279F54C-CB10-40F4-ABEB-A2F1C7A21973}" presName="childTextBox" presStyleLbl="fgAccFollowNode1" presStyleIdx="0" presStyleCnt="4" custScaleX="113171" custScaleY="84068" custLinFactNeighborX="4762" custLinFactNeighborY="-3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78258-563F-4DCB-BF11-66FD1FB60D7E}" type="pres">
      <dgm:prSet presAssocID="{3FB34736-CE66-4DE3-A919-4901D0B7B838}" presName="childTextBox" presStyleLbl="fgAccFollowNode1" presStyleIdx="1" presStyleCnt="4" custScaleY="78528" custLinFactNeighborX="4762" custLinFactNeighborY="-6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2DBE8-4B57-421B-A833-CE6B5AE78541}" type="pres">
      <dgm:prSet presAssocID="{FFD42639-7E65-4782-89D5-71782DF65CBB}" presName="childTextBox" presStyleLbl="fgAccFollowNode1" presStyleIdx="2" presStyleCnt="4" custScaleY="77495" custLinFactNeighborX="4762" custLinFactNeighborY="-6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0339-F9FA-4755-A680-7710A0BD6FCC}" type="pres">
      <dgm:prSet presAssocID="{7CB2201B-28C5-4B9D-9F95-5CC54C55B263}" presName="childTextBox" presStyleLbl="fgAccFollowNode1" presStyleIdx="3" presStyleCnt="4" custScaleY="80624" custLinFactNeighborX="4762" custLinFactNeighborY="-5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5AAAD-A43D-499E-A59C-FF03BFCC24BF}" type="pres">
      <dgm:prSet presAssocID="{A5C7D098-2140-4979-BEB6-B9CE76BA5DCB}" presName="sp" presStyleCnt="0"/>
      <dgm:spPr/>
    </dgm:pt>
    <dgm:pt modelId="{5B6B6713-2957-46C9-9F59-1AFCCC9B481F}" type="pres">
      <dgm:prSet presAssocID="{FC07FDDA-0AB2-4478-8E5D-A126EA6B7041}" presName="arrowAndChildren" presStyleCnt="0"/>
      <dgm:spPr/>
    </dgm:pt>
    <dgm:pt modelId="{7313B864-EC23-4A01-BDB7-3F2029B2BA90}" type="pres">
      <dgm:prSet presAssocID="{FC07FDDA-0AB2-4478-8E5D-A126EA6B7041}" presName="parentTextArrow" presStyleLbl="node1" presStyleIdx="1" presStyleCnt="3" custScaleY="25055"/>
      <dgm:spPr/>
      <dgm:t>
        <a:bodyPr/>
        <a:lstStyle/>
        <a:p>
          <a:endParaRPr lang="ru-RU"/>
        </a:p>
      </dgm:t>
    </dgm:pt>
    <dgm:pt modelId="{03F0975A-1446-4FCF-AEFA-CFC755F2ED37}" type="pres">
      <dgm:prSet presAssocID="{91AA77F5-A988-4DFB-8F93-65A705446E66}" presName="sp" presStyleCnt="0"/>
      <dgm:spPr/>
    </dgm:pt>
    <dgm:pt modelId="{D1290681-F6E3-403E-A375-F12DB4A715C1}" type="pres">
      <dgm:prSet presAssocID="{C267E45F-B608-4D92-946F-B3038AE7867B}" presName="arrowAndChildren" presStyleCnt="0"/>
      <dgm:spPr/>
    </dgm:pt>
    <dgm:pt modelId="{82F14D0A-44C2-433C-901D-48E14A77A516}" type="pres">
      <dgm:prSet presAssocID="{C267E45F-B608-4D92-946F-B3038AE7867B}" presName="parentTextArrow" presStyleLbl="node1" presStyleIdx="2" presStyleCnt="3" custScaleY="14157"/>
      <dgm:spPr/>
      <dgm:t>
        <a:bodyPr/>
        <a:lstStyle/>
        <a:p>
          <a:endParaRPr lang="ru-RU"/>
        </a:p>
      </dgm:t>
    </dgm:pt>
  </dgm:ptLst>
  <dgm:cxnLst>
    <dgm:cxn modelId="{086B3DBE-0348-429C-852D-B7E7914ADC69}" srcId="{2F214082-B614-4D09-88E4-2935C9BFA847}" destId="{FA5B8BBC-6644-4E54-BA4F-5097FFCF055F}" srcOrd="2" destOrd="0" parTransId="{BA6B59EE-50DC-4F59-9416-46554B0A5039}" sibTransId="{7C95A49D-2FFF-4300-AA2A-D3ADC7C02FDD}"/>
    <dgm:cxn modelId="{0D4C5C20-B9EF-481C-86B9-F0B007452407}" type="presOf" srcId="{FC07FDDA-0AB2-4478-8E5D-A126EA6B7041}" destId="{7313B864-EC23-4A01-BDB7-3F2029B2BA90}" srcOrd="0" destOrd="0" presId="urn:microsoft.com/office/officeart/2005/8/layout/process4"/>
    <dgm:cxn modelId="{A4EE0F60-F499-46A6-85CF-EB53DC8792E8}" type="presOf" srcId="{FA5B8BBC-6644-4E54-BA4F-5097FFCF055F}" destId="{449680F9-B10A-462A-BA65-085C8525D2A8}" srcOrd="1" destOrd="0" presId="urn:microsoft.com/office/officeart/2005/8/layout/process4"/>
    <dgm:cxn modelId="{47315EE1-B77F-453B-B0E7-F7B15BE10720}" srcId="{FA5B8BBC-6644-4E54-BA4F-5097FFCF055F}" destId="{7CB2201B-28C5-4B9D-9F95-5CC54C55B263}" srcOrd="3" destOrd="0" parTransId="{F1A08392-5B93-49D6-88E3-F8DD2A6C26E6}" sibTransId="{D5C7EC25-91A6-4F0E-BA36-C16F67599B05}"/>
    <dgm:cxn modelId="{0FF589F1-F5D9-47BF-AA30-CA9EB888DC79}" type="presOf" srcId="{FFD42639-7E65-4782-89D5-71782DF65CBB}" destId="{B832DBE8-4B57-421B-A833-CE6B5AE78541}" srcOrd="0" destOrd="0" presId="urn:microsoft.com/office/officeart/2005/8/layout/process4"/>
    <dgm:cxn modelId="{0D380E0A-EB46-474B-A785-92366C1677DF}" type="presOf" srcId="{2F214082-B614-4D09-88E4-2935C9BFA847}" destId="{C3BAB8D1-1196-43C8-82AD-88375E91FFA0}" srcOrd="0" destOrd="0" presId="urn:microsoft.com/office/officeart/2005/8/layout/process4"/>
    <dgm:cxn modelId="{279902C2-4D22-418F-97E4-8DE20C71E09D}" type="presOf" srcId="{C267E45F-B608-4D92-946F-B3038AE7867B}" destId="{82F14D0A-44C2-433C-901D-48E14A77A516}" srcOrd="0" destOrd="0" presId="urn:microsoft.com/office/officeart/2005/8/layout/process4"/>
    <dgm:cxn modelId="{9FF421D1-A82D-4573-AE62-CAA0BC493D10}" srcId="{2F214082-B614-4D09-88E4-2935C9BFA847}" destId="{FC07FDDA-0AB2-4478-8E5D-A126EA6B7041}" srcOrd="1" destOrd="0" parTransId="{B3EE3EC1-517F-40FA-8B9D-4023EF11D1AC}" sibTransId="{A5C7D098-2140-4979-BEB6-B9CE76BA5DCB}"/>
    <dgm:cxn modelId="{C566AC1F-AD53-4D4F-B0D9-B9F27F08979F}" srcId="{FA5B8BBC-6644-4E54-BA4F-5097FFCF055F}" destId="{7279F54C-CB10-40F4-ABEB-A2F1C7A21973}" srcOrd="0" destOrd="0" parTransId="{8E53176E-9509-44DD-82C1-02BDFB28F1D9}" sibTransId="{683013DE-E4BB-4842-836A-6E1010F86F28}"/>
    <dgm:cxn modelId="{930352C1-55E7-45D5-A65C-25BE3A63EAA6}" type="presOf" srcId="{3FB34736-CE66-4DE3-A919-4901D0B7B838}" destId="{35278258-563F-4DCB-BF11-66FD1FB60D7E}" srcOrd="0" destOrd="0" presId="urn:microsoft.com/office/officeart/2005/8/layout/process4"/>
    <dgm:cxn modelId="{6187EC2F-4FB7-4A5C-9189-345F005B65F5}" type="presOf" srcId="{7CB2201B-28C5-4B9D-9F95-5CC54C55B263}" destId="{85D00339-F9FA-4755-A680-7710A0BD6FCC}" srcOrd="0" destOrd="0" presId="urn:microsoft.com/office/officeart/2005/8/layout/process4"/>
    <dgm:cxn modelId="{99C70DB9-8938-46B5-84B3-9455AF075FFD}" type="presOf" srcId="{7279F54C-CB10-40F4-ABEB-A2F1C7A21973}" destId="{98E2C5E7-D4D9-4E3C-B9EC-A3534D386124}" srcOrd="0" destOrd="0" presId="urn:microsoft.com/office/officeart/2005/8/layout/process4"/>
    <dgm:cxn modelId="{59195F12-52E2-4122-B4EF-EAD060DBB10E}" srcId="{FA5B8BBC-6644-4E54-BA4F-5097FFCF055F}" destId="{FFD42639-7E65-4782-89D5-71782DF65CBB}" srcOrd="2" destOrd="0" parTransId="{D05A0A88-B175-43B3-B25E-8B6936986421}" sibTransId="{491E9B4A-F1B6-4021-A358-2FA01C79AEDF}"/>
    <dgm:cxn modelId="{0E33AEF9-5E28-4EC1-9F69-CC011671143F}" type="presOf" srcId="{FA5B8BBC-6644-4E54-BA4F-5097FFCF055F}" destId="{2A92D912-4105-4F6C-8147-1946D3E6F352}" srcOrd="0" destOrd="0" presId="urn:microsoft.com/office/officeart/2005/8/layout/process4"/>
    <dgm:cxn modelId="{97A5054F-EAF9-44BD-83C7-AE4D3E5DEC94}" srcId="{FA5B8BBC-6644-4E54-BA4F-5097FFCF055F}" destId="{3FB34736-CE66-4DE3-A919-4901D0B7B838}" srcOrd="1" destOrd="0" parTransId="{F586BDE6-8403-4972-94C1-506C34BCC94E}" sibTransId="{B38959DD-A6D3-4C76-8B1B-4A4F306D15EE}"/>
    <dgm:cxn modelId="{89A5B947-3101-41F0-BF26-069511D6D5D2}" srcId="{2F214082-B614-4D09-88E4-2935C9BFA847}" destId="{C267E45F-B608-4D92-946F-B3038AE7867B}" srcOrd="0" destOrd="0" parTransId="{8A0BB2DA-EC4D-4BAB-A59E-73E159A30898}" sibTransId="{91AA77F5-A988-4DFB-8F93-65A705446E66}"/>
    <dgm:cxn modelId="{055DEFA2-9DD5-4863-B687-EF05F9BC548D}" type="presParOf" srcId="{C3BAB8D1-1196-43C8-82AD-88375E91FFA0}" destId="{B872CECB-3C77-4341-98E5-5AA9F98B812A}" srcOrd="0" destOrd="0" presId="urn:microsoft.com/office/officeart/2005/8/layout/process4"/>
    <dgm:cxn modelId="{6971EAB4-9D0F-42B8-86EA-033A1ECFCB35}" type="presParOf" srcId="{B872CECB-3C77-4341-98E5-5AA9F98B812A}" destId="{2A92D912-4105-4F6C-8147-1946D3E6F352}" srcOrd="0" destOrd="0" presId="urn:microsoft.com/office/officeart/2005/8/layout/process4"/>
    <dgm:cxn modelId="{71F83C5E-AFB9-4DC8-B3A9-10AFB311AC81}" type="presParOf" srcId="{B872CECB-3C77-4341-98E5-5AA9F98B812A}" destId="{449680F9-B10A-462A-BA65-085C8525D2A8}" srcOrd="1" destOrd="0" presId="urn:microsoft.com/office/officeart/2005/8/layout/process4"/>
    <dgm:cxn modelId="{A2E9114E-3F13-444D-A060-17BDBB9ED012}" type="presParOf" srcId="{B872CECB-3C77-4341-98E5-5AA9F98B812A}" destId="{A64E1AF9-EE33-43F7-A3A6-A8D699901072}" srcOrd="2" destOrd="0" presId="urn:microsoft.com/office/officeart/2005/8/layout/process4"/>
    <dgm:cxn modelId="{83BB34CA-ABA7-4E9C-A7D4-C27C522E52E8}" type="presParOf" srcId="{A64E1AF9-EE33-43F7-A3A6-A8D699901072}" destId="{98E2C5E7-D4D9-4E3C-B9EC-A3534D386124}" srcOrd="0" destOrd="0" presId="urn:microsoft.com/office/officeart/2005/8/layout/process4"/>
    <dgm:cxn modelId="{C1E3CE5A-A5D4-4C5A-9487-7D0D6AFE0D14}" type="presParOf" srcId="{A64E1AF9-EE33-43F7-A3A6-A8D699901072}" destId="{35278258-563F-4DCB-BF11-66FD1FB60D7E}" srcOrd="1" destOrd="0" presId="urn:microsoft.com/office/officeart/2005/8/layout/process4"/>
    <dgm:cxn modelId="{5A1FBF02-6F1E-41FC-A618-F439EDB2CC64}" type="presParOf" srcId="{A64E1AF9-EE33-43F7-A3A6-A8D699901072}" destId="{B832DBE8-4B57-421B-A833-CE6B5AE78541}" srcOrd="2" destOrd="0" presId="urn:microsoft.com/office/officeart/2005/8/layout/process4"/>
    <dgm:cxn modelId="{B18A9ADE-E662-48C7-A54C-0B36E0B2E228}" type="presParOf" srcId="{A64E1AF9-EE33-43F7-A3A6-A8D699901072}" destId="{85D00339-F9FA-4755-A680-7710A0BD6FCC}" srcOrd="3" destOrd="0" presId="urn:microsoft.com/office/officeart/2005/8/layout/process4"/>
    <dgm:cxn modelId="{3B1CE40F-ADC6-417A-BEAD-71FF4A363344}" type="presParOf" srcId="{C3BAB8D1-1196-43C8-82AD-88375E91FFA0}" destId="{A8D5AAAD-A43D-499E-A59C-FF03BFCC24BF}" srcOrd="1" destOrd="0" presId="urn:microsoft.com/office/officeart/2005/8/layout/process4"/>
    <dgm:cxn modelId="{FF7FCF1B-53A2-4C12-A383-27DB85276595}" type="presParOf" srcId="{C3BAB8D1-1196-43C8-82AD-88375E91FFA0}" destId="{5B6B6713-2957-46C9-9F59-1AFCCC9B481F}" srcOrd="2" destOrd="0" presId="urn:microsoft.com/office/officeart/2005/8/layout/process4"/>
    <dgm:cxn modelId="{EAF5D922-3E30-4D92-9E01-A2D1C36B3A4B}" type="presParOf" srcId="{5B6B6713-2957-46C9-9F59-1AFCCC9B481F}" destId="{7313B864-EC23-4A01-BDB7-3F2029B2BA90}" srcOrd="0" destOrd="0" presId="urn:microsoft.com/office/officeart/2005/8/layout/process4"/>
    <dgm:cxn modelId="{726BC274-1934-45B9-BBF1-C1C3D6A5766F}" type="presParOf" srcId="{C3BAB8D1-1196-43C8-82AD-88375E91FFA0}" destId="{03F0975A-1446-4FCF-AEFA-CFC755F2ED37}" srcOrd="3" destOrd="0" presId="urn:microsoft.com/office/officeart/2005/8/layout/process4"/>
    <dgm:cxn modelId="{82D814E7-37C1-48B2-8800-919A6F014E34}" type="presParOf" srcId="{C3BAB8D1-1196-43C8-82AD-88375E91FFA0}" destId="{D1290681-F6E3-403E-A375-F12DB4A715C1}" srcOrd="4" destOrd="0" presId="urn:microsoft.com/office/officeart/2005/8/layout/process4"/>
    <dgm:cxn modelId="{6C1BB5E1-0458-4DA2-9CBE-0C83C912746B}" type="presParOf" srcId="{D1290681-F6E3-403E-A375-F12DB4A715C1}" destId="{82F14D0A-44C2-433C-901D-48E14A77A5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7A067-9B5E-434C-BCD8-591290D4C18D}" type="doc">
      <dgm:prSet loTypeId="urn:microsoft.com/office/officeart/2005/8/layout/hList9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03BE621-EBD8-4CBE-B515-1C72354B73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Зачем человеку домашние птицы?</a:t>
          </a:r>
        </a:p>
        <a:p>
          <a:r>
            <a:rPr lang="ru-RU" sz="1400" b="1" dirty="0" smtClean="0">
              <a:solidFill>
                <a:schemeClr val="tx1"/>
              </a:solidFill>
            </a:rPr>
            <a:t>Почему домашние птицы не улетают?</a:t>
          </a:r>
        </a:p>
        <a:p>
          <a:r>
            <a:rPr lang="ru-RU" sz="1400" b="1" dirty="0" smtClean="0">
              <a:solidFill>
                <a:schemeClr val="tx1"/>
              </a:solidFill>
            </a:rPr>
            <a:t>Страшна ли домашним птицам зима?</a:t>
          </a:r>
        </a:p>
        <a:p>
          <a:r>
            <a:rPr lang="ru-RU" sz="1400" b="1" dirty="0" smtClean="0">
              <a:solidFill>
                <a:schemeClr val="tx1"/>
              </a:solidFill>
            </a:rPr>
            <a:t>Нуждаются ли птицы в нашей особой заботе зимой?</a:t>
          </a:r>
        </a:p>
        <a:p>
          <a:r>
            <a:rPr lang="ru-RU" sz="1400" b="1" dirty="0" smtClean="0">
              <a:solidFill>
                <a:schemeClr val="tx1"/>
              </a:solidFill>
            </a:rPr>
            <a:t>Есть ли ненужные домашние птицы?</a:t>
          </a:r>
        </a:p>
        <a:p>
          <a:r>
            <a:rPr lang="ru-RU" sz="1400" b="1" dirty="0" smtClean="0">
              <a:solidFill>
                <a:schemeClr val="tx1"/>
              </a:solidFill>
            </a:rPr>
            <a:t>Нужно ли охранять природу?</a:t>
          </a:r>
          <a:endParaRPr lang="ru-RU" sz="1400" b="1" dirty="0">
            <a:solidFill>
              <a:schemeClr val="tx1"/>
            </a:solidFill>
          </a:endParaRPr>
        </a:p>
      </dgm:t>
    </dgm:pt>
    <dgm:pt modelId="{2591A836-28BA-424D-B0AD-26346E9C3AAB}" type="parTrans" cxnId="{B2399CCC-DEB3-4C81-846E-0DF429ED57E0}">
      <dgm:prSet/>
      <dgm:spPr/>
      <dgm:t>
        <a:bodyPr/>
        <a:lstStyle/>
        <a:p>
          <a:endParaRPr lang="ru-RU" sz="2400"/>
        </a:p>
      </dgm:t>
    </dgm:pt>
    <dgm:pt modelId="{B8DF6CE8-1E65-4C01-89F7-8408E92384C9}" type="sibTrans" cxnId="{B2399CCC-DEB3-4C81-846E-0DF429ED57E0}">
      <dgm:prSet/>
      <dgm:spPr/>
      <dgm:t>
        <a:bodyPr/>
        <a:lstStyle/>
        <a:p>
          <a:endParaRPr lang="ru-RU" sz="2400"/>
        </a:p>
      </dgm:t>
    </dgm:pt>
    <dgm:pt modelId="{0E77BE81-0F10-4C12-A21A-F9C2FB9D287D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rgbClr val="7030A0"/>
              </a:solidFill>
            </a:rPr>
            <a:t>Обучающие  вопросы</a:t>
          </a:r>
          <a:endParaRPr lang="ru-RU" sz="1400" b="1" i="0" dirty="0">
            <a:solidFill>
              <a:srgbClr val="7030A0"/>
            </a:solidFill>
          </a:endParaRPr>
        </a:p>
      </dgm:t>
    </dgm:pt>
    <dgm:pt modelId="{B459B442-AA06-41B2-A7BA-818EE7A15337}" type="parTrans" cxnId="{7650311E-6166-4537-8E9D-3E46993B2AFD}">
      <dgm:prSet/>
      <dgm:spPr/>
      <dgm:t>
        <a:bodyPr/>
        <a:lstStyle/>
        <a:p>
          <a:endParaRPr lang="ru-RU" sz="2400"/>
        </a:p>
      </dgm:t>
    </dgm:pt>
    <dgm:pt modelId="{68514653-EA25-4A76-812E-BDA39AA3684D}" type="sibTrans" cxnId="{7650311E-6166-4537-8E9D-3E46993B2AFD}">
      <dgm:prSet/>
      <dgm:spPr/>
      <dgm:t>
        <a:bodyPr/>
        <a:lstStyle/>
        <a:p>
          <a:endParaRPr lang="ru-RU" sz="2400"/>
        </a:p>
      </dgm:t>
    </dgm:pt>
    <dgm:pt modelId="{D834220C-F92F-492E-BFF2-C2992413A01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Каково многообразие птиц домашнего дворика?</a:t>
          </a:r>
        </a:p>
        <a:p>
          <a:r>
            <a:rPr lang="ru-RU" sz="1400" b="1" dirty="0" smtClean="0">
              <a:solidFill>
                <a:schemeClr val="tx1"/>
              </a:solidFill>
            </a:rPr>
            <a:t>Чем питаются домашние птицы?</a:t>
          </a:r>
        </a:p>
        <a:p>
          <a:r>
            <a:rPr lang="ru-RU" sz="1400" b="1" dirty="0" smtClean="0">
              <a:solidFill>
                <a:schemeClr val="tx1"/>
              </a:solidFill>
            </a:rPr>
            <a:t>Как устроены перья у птиц?</a:t>
          </a:r>
        </a:p>
        <a:p>
          <a:r>
            <a:rPr lang="ru-RU" sz="1400" b="1" dirty="0" smtClean="0">
              <a:solidFill>
                <a:schemeClr val="tx1"/>
              </a:solidFill>
            </a:rPr>
            <a:t>Строят ли домашние птицы гнёзда?</a:t>
          </a:r>
        </a:p>
        <a:p>
          <a:r>
            <a:rPr lang="ru-RU" sz="1400" b="1" dirty="0" smtClean="0">
              <a:solidFill>
                <a:schemeClr val="tx1"/>
              </a:solidFill>
            </a:rPr>
            <a:t>Болеют ли домашние птицы и как им помочь?</a:t>
          </a:r>
        </a:p>
        <a:p>
          <a:r>
            <a:rPr lang="ru-RU" sz="1400" b="1" dirty="0" smtClean="0">
              <a:solidFill>
                <a:schemeClr val="tx1"/>
              </a:solidFill>
            </a:rPr>
            <a:t>Как появляются домашние птицы?</a:t>
          </a:r>
          <a:endParaRPr lang="ru-RU" sz="1400" b="1" dirty="0">
            <a:solidFill>
              <a:schemeClr val="tx1"/>
            </a:solidFill>
          </a:endParaRPr>
        </a:p>
      </dgm:t>
    </dgm:pt>
    <dgm:pt modelId="{A6D064D1-088E-43EF-8612-16785C0C4DBD}" type="parTrans" cxnId="{5BDB449C-017B-4848-96A1-FCDC5C9CAD0A}">
      <dgm:prSet/>
      <dgm:spPr/>
      <dgm:t>
        <a:bodyPr/>
        <a:lstStyle/>
        <a:p>
          <a:endParaRPr lang="ru-RU" sz="2400"/>
        </a:p>
      </dgm:t>
    </dgm:pt>
    <dgm:pt modelId="{3A47FBE6-E5E4-4FE7-B4B3-3C153097199C}" type="sibTrans" cxnId="{5BDB449C-017B-4848-96A1-FCDC5C9CAD0A}">
      <dgm:prSet/>
      <dgm:spPr/>
      <dgm:t>
        <a:bodyPr/>
        <a:lstStyle/>
        <a:p>
          <a:endParaRPr lang="ru-RU" sz="2400"/>
        </a:p>
      </dgm:t>
    </dgm:pt>
    <dgm:pt modelId="{406378E4-C061-4947-AC02-7A2F7EE85F38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rgbClr val="7030A0"/>
              </a:solidFill>
            </a:rPr>
            <a:t>Проблемные  вопросы</a:t>
          </a:r>
          <a:endParaRPr lang="ru-RU" sz="1400" b="1" i="0" dirty="0">
            <a:solidFill>
              <a:srgbClr val="7030A0"/>
            </a:solidFill>
          </a:endParaRPr>
        </a:p>
      </dgm:t>
    </dgm:pt>
    <dgm:pt modelId="{49257FAD-E31D-406A-A602-0B1254108507}" type="sibTrans" cxnId="{B5CD2AAA-FBE7-478C-8338-72E736CE0978}">
      <dgm:prSet/>
      <dgm:spPr/>
      <dgm:t>
        <a:bodyPr/>
        <a:lstStyle/>
        <a:p>
          <a:endParaRPr lang="ru-RU" sz="2400"/>
        </a:p>
      </dgm:t>
    </dgm:pt>
    <dgm:pt modelId="{BE6D0361-C489-4B92-B7E4-B70DA1513C54}" type="parTrans" cxnId="{B5CD2AAA-FBE7-478C-8338-72E736CE0978}">
      <dgm:prSet/>
      <dgm:spPr/>
      <dgm:t>
        <a:bodyPr/>
        <a:lstStyle/>
        <a:p>
          <a:endParaRPr lang="ru-RU" sz="2400"/>
        </a:p>
      </dgm:t>
    </dgm:pt>
    <dgm:pt modelId="{005C37AE-CC6D-47F8-8B74-FD9A2225CAC3}" type="pres">
      <dgm:prSet presAssocID="{4267A067-9B5E-434C-BCD8-591290D4C18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D4EF11-726A-4147-96F5-DE2E2AD14E69}" type="pres">
      <dgm:prSet presAssocID="{406378E4-C061-4947-AC02-7A2F7EE85F38}" presName="posSpace" presStyleCnt="0"/>
      <dgm:spPr/>
    </dgm:pt>
    <dgm:pt modelId="{45D134CD-70B3-4F68-9D98-E0E95C4AE39D}" type="pres">
      <dgm:prSet presAssocID="{406378E4-C061-4947-AC02-7A2F7EE85F38}" presName="vertFlow" presStyleCnt="0"/>
      <dgm:spPr/>
    </dgm:pt>
    <dgm:pt modelId="{06603631-E69C-411D-B334-5DFC0532BC17}" type="pres">
      <dgm:prSet presAssocID="{406378E4-C061-4947-AC02-7A2F7EE85F38}" presName="topSpace" presStyleCnt="0"/>
      <dgm:spPr/>
    </dgm:pt>
    <dgm:pt modelId="{1FC9ED90-212F-4674-8069-B877B820B454}" type="pres">
      <dgm:prSet presAssocID="{406378E4-C061-4947-AC02-7A2F7EE85F38}" presName="firstComp" presStyleCnt="0"/>
      <dgm:spPr/>
    </dgm:pt>
    <dgm:pt modelId="{28A30136-D438-4C83-A070-563BE2F8AB04}" type="pres">
      <dgm:prSet presAssocID="{406378E4-C061-4947-AC02-7A2F7EE85F38}" presName="firstChild" presStyleLbl="bgAccFollowNode1" presStyleIdx="0" presStyleCnt="2" custScaleX="172394" custScaleY="252574" custLinFactNeighborX="27555" custLinFactNeighborY="18514"/>
      <dgm:spPr/>
      <dgm:t>
        <a:bodyPr/>
        <a:lstStyle/>
        <a:p>
          <a:endParaRPr lang="ru-RU"/>
        </a:p>
      </dgm:t>
    </dgm:pt>
    <dgm:pt modelId="{609BBCC1-9B93-4660-B626-7E55F4169CEF}" type="pres">
      <dgm:prSet presAssocID="{406378E4-C061-4947-AC02-7A2F7EE85F3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CDF35-612D-4674-8A1C-997D2DB53801}" type="pres">
      <dgm:prSet presAssocID="{406378E4-C061-4947-AC02-7A2F7EE85F38}" presName="negSpace" presStyleCnt="0"/>
      <dgm:spPr/>
    </dgm:pt>
    <dgm:pt modelId="{9275FC01-B286-4B7E-8347-12AA3C209A09}" type="pres">
      <dgm:prSet presAssocID="{406378E4-C061-4947-AC02-7A2F7EE85F38}" presName="circle" presStyleLbl="node1" presStyleIdx="0" presStyleCnt="2" custScaleX="244375" custScaleY="96012" custLinFactNeighborX="-41270" custLinFactNeighborY="-59662"/>
      <dgm:spPr/>
      <dgm:t>
        <a:bodyPr/>
        <a:lstStyle/>
        <a:p>
          <a:endParaRPr lang="ru-RU"/>
        </a:p>
      </dgm:t>
    </dgm:pt>
    <dgm:pt modelId="{53111080-8923-454B-9D72-598665601FF4}" type="pres">
      <dgm:prSet presAssocID="{49257FAD-E31D-406A-A602-0B1254108507}" presName="transSpace" presStyleCnt="0"/>
      <dgm:spPr/>
    </dgm:pt>
    <dgm:pt modelId="{41027018-C7B2-4312-AE01-9C8BAB4F5359}" type="pres">
      <dgm:prSet presAssocID="{0E77BE81-0F10-4C12-A21A-F9C2FB9D287D}" presName="posSpace" presStyleCnt="0"/>
      <dgm:spPr/>
    </dgm:pt>
    <dgm:pt modelId="{65D43AF0-AE70-4A20-AD67-E7DF7ED17F2A}" type="pres">
      <dgm:prSet presAssocID="{0E77BE81-0F10-4C12-A21A-F9C2FB9D287D}" presName="vertFlow" presStyleCnt="0"/>
      <dgm:spPr/>
    </dgm:pt>
    <dgm:pt modelId="{4C060CD7-3A9E-4600-A634-C31041310D78}" type="pres">
      <dgm:prSet presAssocID="{0E77BE81-0F10-4C12-A21A-F9C2FB9D287D}" presName="topSpace" presStyleCnt="0"/>
      <dgm:spPr/>
    </dgm:pt>
    <dgm:pt modelId="{6855A64A-A622-4F0A-B673-6E33357B77E7}" type="pres">
      <dgm:prSet presAssocID="{0E77BE81-0F10-4C12-A21A-F9C2FB9D287D}" presName="firstComp" presStyleCnt="0"/>
      <dgm:spPr/>
    </dgm:pt>
    <dgm:pt modelId="{180A221E-D7B8-4002-9251-87EDCC45618D}" type="pres">
      <dgm:prSet presAssocID="{0E77BE81-0F10-4C12-A21A-F9C2FB9D287D}" presName="firstChild" presStyleLbl="bgAccFollowNode1" presStyleIdx="1" presStyleCnt="2" custScaleX="171551" custScaleY="251796" custLinFactNeighborX="-47353" custLinFactNeighborY="20396"/>
      <dgm:spPr/>
      <dgm:t>
        <a:bodyPr/>
        <a:lstStyle/>
        <a:p>
          <a:endParaRPr lang="ru-RU"/>
        </a:p>
      </dgm:t>
    </dgm:pt>
    <dgm:pt modelId="{0458BF2C-9926-46EF-B4AF-14A302F5FE3C}" type="pres">
      <dgm:prSet presAssocID="{0E77BE81-0F10-4C12-A21A-F9C2FB9D287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3D2A-1CA5-47F4-BADE-17C42F430FBE}" type="pres">
      <dgm:prSet presAssocID="{0E77BE81-0F10-4C12-A21A-F9C2FB9D287D}" presName="negSpace" presStyleCnt="0"/>
      <dgm:spPr/>
    </dgm:pt>
    <dgm:pt modelId="{24996513-0A1A-4130-9B52-FB286870C308}" type="pres">
      <dgm:prSet presAssocID="{0E77BE81-0F10-4C12-A21A-F9C2FB9D287D}" presName="circle" presStyleLbl="node1" presStyleIdx="1" presStyleCnt="2" custScaleX="281912" custScaleY="100000" custLinFactX="-53213" custLinFactNeighborX="-100000" custLinFactNeighborY="-59662"/>
      <dgm:spPr/>
      <dgm:t>
        <a:bodyPr/>
        <a:lstStyle/>
        <a:p>
          <a:endParaRPr lang="ru-RU"/>
        </a:p>
      </dgm:t>
    </dgm:pt>
  </dgm:ptLst>
  <dgm:cxnLst>
    <dgm:cxn modelId="{8FFA26B2-D7FA-42AE-88D2-290CFDD7ADE5}" type="presOf" srcId="{103BE621-EBD8-4CBE-B515-1C72354B73DF}" destId="{28A30136-D438-4C83-A070-563BE2F8AB04}" srcOrd="0" destOrd="0" presId="urn:microsoft.com/office/officeart/2005/8/layout/hList9"/>
    <dgm:cxn modelId="{42EE2C6A-5CB7-48C1-A806-08E7F381498D}" type="presOf" srcId="{406378E4-C061-4947-AC02-7A2F7EE85F38}" destId="{9275FC01-B286-4B7E-8347-12AA3C209A09}" srcOrd="0" destOrd="0" presId="urn:microsoft.com/office/officeart/2005/8/layout/hList9"/>
    <dgm:cxn modelId="{398C67F4-1207-48F9-9A0E-91051B70C489}" type="presOf" srcId="{D834220C-F92F-492E-BFF2-C2992413A015}" destId="{0458BF2C-9926-46EF-B4AF-14A302F5FE3C}" srcOrd="1" destOrd="0" presId="urn:microsoft.com/office/officeart/2005/8/layout/hList9"/>
    <dgm:cxn modelId="{B5CD2AAA-FBE7-478C-8338-72E736CE0978}" srcId="{4267A067-9B5E-434C-BCD8-591290D4C18D}" destId="{406378E4-C061-4947-AC02-7A2F7EE85F38}" srcOrd="0" destOrd="0" parTransId="{BE6D0361-C489-4B92-B7E4-B70DA1513C54}" sibTransId="{49257FAD-E31D-406A-A602-0B1254108507}"/>
    <dgm:cxn modelId="{DCD9FCFD-7495-4A01-A3C4-B65CCF16FD6A}" type="presOf" srcId="{D834220C-F92F-492E-BFF2-C2992413A015}" destId="{180A221E-D7B8-4002-9251-87EDCC45618D}" srcOrd="0" destOrd="0" presId="urn:microsoft.com/office/officeart/2005/8/layout/hList9"/>
    <dgm:cxn modelId="{0491F9B9-AD45-42AF-99C9-DF9F68F4EC64}" type="presOf" srcId="{103BE621-EBD8-4CBE-B515-1C72354B73DF}" destId="{609BBCC1-9B93-4660-B626-7E55F4169CEF}" srcOrd="1" destOrd="0" presId="urn:microsoft.com/office/officeart/2005/8/layout/hList9"/>
    <dgm:cxn modelId="{B9D2293A-415E-463C-83CD-73C352182076}" type="presOf" srcId="{4267A067-9B5E-434C-BCD8-591290D4C18D}" destId="{005C37AE-CC6D-47F8-8B74-FD9A2225CAC3}" srcOrd="0" destOrd="0" presId="urn:microsoft.com/office/officeart/2005/8/layout/hList9"/>
    <dgm:cxn modelId="{B2399CCC-DEB3-4C81-846E-0DF429ED57E0}" srcId="{406378E4-C061-4947-AC02-7A2F7EE85F38}" destId="{103BE621-EBD8-4CBE-B515-1C72354B73DF}" srcOrd="0" destOrd="0" parTransId="{2591A836-28BA-424D-B0AD-26346E9C3AAB}" sibTransId="{B8DF6CE8-1E65-4C01-89F7-8408E92384C9}"/>
    <dgm:cxn modelId="{2DD23EF0-FCE8-442A-A040-2C2512EE6E07}" type="presOf" srcId="{0E77BE81-0F10-4C12-A21A-F9C2FB9D287D}" destId="{24996513-0A1A-4130-9B52-FB286870C308}" srcOrd="0" destOrd="0" presId="urn:microsoft.com/office/officeart/2005/8/layout/hList9"/>
    <dgm:cxn modelId="{5BDB449C-017B-4848-96A1-FCDC5C9CAD0A}" srcId="{0E77BE81-0F10-4C12-A21A-F9C2FB9D287D}" destId="{D834220C-F92F-492E-BFF2-C2992413A015}" srcOrd="0" destOrd="0" parTransId="{A6D064D1-088E-43EF-8612-16785C0C4DBD}" sibTransId="{3A47FBE6-E5E4-4FE7-B4B3-3C153097199C}"/>
    <dgm:cxn modelId="{7650311E-6166-4537-8E9D-3E46993B2AFD}" srcId="{4267A067-9B5E-434C-BCD8-591290D4C18D}" destId="{0E77BE81-0F10-4C12-A21A-F9C2FB9D287D}" srcOrd="1" destOrd="0" parTransId="{B459B442-AA06-41B2-A7BA-818EE7A15337}" sibTransId="{68514653-EA25-4A76-812E-BDA39AA3684D}"/>
    <dgm:cxn modelId="{B990139B-67DE-4101-ABBB-DAEB8C322F4F}" type="presParOf" srcId="{005C37AE-CC6D-47F8-8B74-FD9A2225CAC3}" destId="{CFD4EF11-726A-4147-96F5-DE2E2AD14E69}" srcOrd="0" destOrd="0" presId="urn:microsoft.com/office/officeart/2005/8/layout/hList9"/>
    <dgm:cxn modelId="{B84AABCE-2335-4C26-B849-A5E2F8E8C814}" type="presParOf" srcId="{005C37AE-CC6D-47F8-8B74-FD9A2225CAC3}" destId="{45D134CD-70B3-4F68-9D98-E0E95C4AE39D}" srcOrd="1" destOrd="0" presId="urn:microsoft.com/office/officeart/2005/8/layout/hList9"/>
    <dgm:cxn modelId="{6473A774-BCDB-40C6-A862-4EA00B83E079}" type="presParOf" srcId="{45D134CD-70B3-4F68-9D98-E0E95C4AE39D}" destId="{06603631-E69C-411D-B334-5DFC0532BC17}" srcOrd="0" destOrd="0" presId="urn:microsoft.com/office/officeart/2005/8/layout/hList9"/>
    <dgm:cxn modelId="{58F70D2F-5629-41D6-82F2-40CB23F6F384}" type="presParOf" srcId="{45D134CD-70B3-4F68-9D98-E0E95C4AE39D}" destId="{1FC9ED90-212F-4674-8069-B877B820B454}" srcOrd="1" destOrd="0" presId="urn:microsoft.com/office/officeart/2005/8/layout/hList9"/>
    <dgm:cxn modelId="{0EE2C387-AE52-468A-B452-7FA179E655AE}" type="presParOf" srcId="{1FC9ED90-212F-4674-8069-B877B820B454}" destId="{28A30136-D438-4C83-A070-563BE2F8AB04}" srcOrd="0" destOrd="0" presId="urn:microsoft.com/office/officeart/2005/8/layout/hList9"/>
    <dgm:cxn modelId="{947E344D-D0D8-4A84-B11D-60CE8E679A4A}" type="presParOf" srcId="{1FC9ED90-212F-4674-8069-B877B820B454}" destId="{609BBCC1-9B93-4660-B626-7E55F4169CEF}" srcOrd="1" destOrd="0" presId="urn:microsoft.com/office/officeart/2005/8/layout/hList9"/>
    <dgm:cxn modelId="{44191F98-0F3F-455A-B899-C40F4A525619}" type="presParOf" srcId="{005C37AE-CC6D-47F8-8B74-FD9A2225CAC3}" destId="{0B8CDF35-612D-4674-8A1C-997D2DB53801}" srcOrd="2" destOrd="0" presId="urn:microsoft.com/office/officeart/2005/8/layout/hList9"/>
    <dgm:cxn modelId="{026F24EB-0DE4-4764-923A-5FB85A5E2168}" type="presParOf" srcId="{005C37AE-CC6D-47F8-8B74-FD9A2225CAC3}" destId="{9275FC01-B286-4B7E-8347-12AA3C209A09}" srcOrd="3" destOrd="0" presId="urn:microsoft.com/office/officeart/2005/8/layout/hList9"/>
    <dgm:cxn modelId="{784E938C-8739-4E8D-A5CC-B0ADDED90D6A}" type="presParOf" srcId="{005C37AE-CC6D-47F8-8B74-FD9A2225CAC3}" destId="{53111080-8923-454B-9D72-598665601FF4}" srcOrd="4" destOrd="0" presId="urn:microsoft.com/office/officeart/2005/8/layout/hList9"/>
    <dgm:cxn modelId="{FC7FA813-D3FA-41DD-9814-4C3B54762E3F}" type="presParOf" srcId="{005C37AE-CC6D-47F8-8B74-FD9A2225CAC3}" destId="{41027018-C7B2-4312-AE01-9C8BAB4F5359}" srcOrd="5" destOrd="0" presId="urn:microsoft.com/office/officeart/2005/8/layout/hList9"/>
    <dgm:cxn modelId="{B48C5205-ADA8-483E-9F54-73A29B6122A1}" type="presParOf" srcId="{005C37AE-CC6D-47F8-8B74-FD9A2225CAC3}" destId="{65D43AF0-AE70-4A20-AD67-E7DF7ED17F2A}" srcOrd="6" destOrd="0" presId="urn:microsoft.com/office/officeart/2005/8/layout/hList9"/>
    <dgm:cxn modelId="{8A5928D5-4900-4956-BD00-BF24DDE68EF7}" type="presParOf" srcId="{65D43AF0-AE70-4A20-AD67-E7DF7ED17F2A}" destId="{4C060CD7-3A9E-4600-A634-C31041310D78}" srcOrd="0" destOrd="0" presId="urn:microsoft.com/office/officeart/2005/8/layout/hList9"/>
    <dgm:cxn modelId="{00208ABF-75D1-4178-AE8F-1A3D757B914D}" type="presParOf" srcId="{65D43AF0-AE70-4A20-AD67-E7DF7ED17F2A}" destId="{6855A64A-A622-4F0A-B673-6E33357B77E7}" srcOrd="1" destOrd="0" presId="urn:microsoft.com/office/officeart/2005/8/layout/hList9"/>
    <dgm:cxn modelId="{D4E6AAEA-72DC-472C-B4BB-23D31E2B2DD3}" type="presParOf" srcId="{6855A64A-A622-4F0A-B673-6E33357B77E7}" destId="{180A221E-D7B8-4002-9251-87EDCC45618D}" srcOrd="0" destOrd="0" presId="urn:microsoft.com/office/officeart/2005/8/layout/hList9"/>
    <dgm:cxn modelId="{06CF3F3F-0BD0-4365-95AA-E3880B939D01}" type="presParOf" srcId="{6855A64A-A622-4F0A-B673-6E33357B77E7}" destId="{0458BF2C-9926-46EF-B4AF-14A302F5FE3C}" srcOrd="1" destOrd="0" presId="urn:microsoft.com/office/officeart/2005/8/layout/hList9"/>
    <dgm:cxn modelId="{9DB6E4C3-8807-4F95-B579-CDFBD97FA8AA}" type="presParOf" srcId="{005C37AE-CC6D-47F8-8B74-FD9A2225CAC3}" destId="{CEC83D2A-1CA5-47F4-BADE-17C42F430FBE}" srcOrd="7" destOrd="0" presId="urn:microsoft.com/office/officeart/2005/8/layout/hList9"/>
    <dgm:cxn modelId="{422D2472-A8A1-4E07-AE03-0E51E9B0309E}" type="presParOf" srcId="{005C37AE-CC6D-47F8-8B74-FD9A2225CAC3}" destId="{24996513-0A1A-4130-9B52-FB286870C30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07359-A7D5-4032-829E-6977CD35DA8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BF65-8780-4A88-B8A4-16C38EF72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11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DD4F5-1E90-4F44-946D-C37F13993199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6D43-FA4A-4E22-98BC-E9CEF1E80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1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8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2B509-0389-49F4-8054-B741F8E827D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47106" name="Picture 2" descr="http://www.freepptfile.net/wp-content/uploads/2016/02/Professional-Development-Powerpoint-Presentatio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раб стол\Здание\Мен20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43760"/>
            <a:ext cx="1475656" cy="1358077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C:\Users\Пользователь\Desktop\Изо\IMG_20160830_071420_1.jpg"/>
          <p:cNvPicPr>
            <a:picLocks noChangeAspect="1" noChangeArrowheads="1"/>
          </p:cNvPicPr>
          <p:nvPr/>
        </p:nvPicPr>
        <p:blipFill>
          <a:blip r:embed="rId4" cstate="print"/>
          <a:srcRect t="8001" r="13251" b="6601"/>
          <a:stretch>
            <a:fillRect/>
          </a:stretch>
        </p:blipFill>
        <p:spPr bwMode="auto">
          <a:xfrm>
            <a:off x="6732240" y="2067694"/>
            <a:ext cx="1052080" cy="8572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C:\Users\Пользователь\Desktop\раб стол\Эксперимент\20150722_094730.jpg"/>
          <p:cNvPicPr>
            <a:picLocks noChangeAspect="1" noChangeArrowheads="1"/>
          </p:cNvPicPr>
          <p:nvPr/>
        </p:nvPicPr>
        <p:blipFill>
          <a:blip r:embed="rId5" cstate="print"/>
          <a:srcRect l="12201" r="13600" b="30050"/>
          <a:stretch>
            <a:fillRect/>
          </a:stretch>
        </p:blipFill>
        <p:spPr bwMode="auto">
          <a:xfrm>
            <a:off x="323528" y="2139702"/>
            <a:ext cx="864096" cy="91140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4" descr="C:\Users\Пользователь\Desktop\ГАПС 2016\материалы для презентации на ГАПС 2016\Лаборатория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96319"/>
            <a:ext cx="1187624" cy="104718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3" descr="C:\Users\Пользователь\Desktop\раб стол\работа с одаренными детьми\10.10.2015\_MG_1464.jpg"/>
          <p:cNvPicPr>
            <a:picLocks noChangeAspect="1" noChangeArrowheads="1"/>
          </p:cNvPicPr>
          <p:nvPr/>
        </p:nvPicPr>
        <p:blipFill>
          <a:blip r:embed="rId7" cstate="print"/>
          <a:srcRect l="5201" t="37400" r="58400" b="26200"/>
          <a:stretch>
            <a:fillRect/>
          </a:stretch>
        </p:blipFill>
        <p:spPr bwMode="auto">
          <a:xfrm>
            <a:off x="1547668" y="2787774"/>
            <a:ext cx="1275119" cy="11126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8" descr="C:\Users\Пользователь\Desktop\раб стол\работа с одаренными детьми\10.10.2015\_MG_13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685981"/>
            <a:ext cx="1224136" cy="1030851"/>
          </a:xfrm>
          <a:prstGeom prst="ellipse">
            <a:avLst/>
          </a:prstGeom>
          <a:ln w="63500" cap="rnd">
            <a:noFill/>
          </a:ln>
          <a:effectLst>
            <a:glow rad="101600">
              <a:srgbClr val="FFC000">
                <a:alpha val="60000"/>
              </a:srgb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2997684"/>
            <a:ext cx="1619672" cy="1654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C:\Users\Пользователь\Desktop\раб стол\Эксперимент\20150722_094638.jpg"/>
          <p:cNvPicPr>
            <a:picLocks noChangeAspect="1" noChangeArrowheads="1"/>
          </p:cNvPicPr>
          <p:nvPr/>
        </p:nvPicPr>
        <p:blipFill>
          <a:blip r:embed="rId10" cstate="print"/>
          <a:srcRect b="22700"/>
          <a:stretch>
            <a:fillRect/>
          </a:stretch>
        </p:blipFill>
        <p:spPr bwMode="auto">
          <a:xfrm>
            <a:off x="1619672" y="4233927"/>
            <a:ext cx="1008112" cy="9095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C:\Users\Пользователь\Desktop\фото 2016-17\Camera\20160901_091057.jpg"/>
          <p:cNvPicPr>
            <a:picLocks noChangeAspect="1" noChangeArrowheads="1"/>
          </p:cNvPicPr>
          <p:nvPr/>
        </p:nvPicPr>
        <p:blipFill>
          <a:blip r:embed="rId11" cstate="print"/>
          <a:srcRect l="19551" t="4501" r="5901" b="13251"/>
          <a:stretch>
            <a:fillRect/>
          </a:stretch>
        </p:blipFill>
        <p:spPr bwMode="auto">
          <a:xfrm>
            <a:off x="6300192" y="3507854"/>
            <a:ext cx="1213104" cy="106414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2" descr="C:\Users\Пользователь\Desktop\раб стол\ГАПС 2016\материалы для презентации на ГАПС 2016\Новая папка\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1635648"/>
            <a:ext cx="971600" cy="83404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/>
          <p:cNvSpPr/>
          <p:nvPr/>
        </p:nvSpPr>
        <p:spPr>
          <a:xfrm>
            <a:off x="755576" y="368305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 как основа непрерывной образовательной деятельности»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" descr="C:\Users\Пользователь\Desktop\работа с одаренными детьми\10.10.2015\_MG_1391.jpg"/>
          <p:cNvPicPr>
            <a:picLocks noChangeAspect="1" noChangeArrowheads="1"/>
          </p:cNvPicPr>
          <p:nvPr/>
        </p:nvPicPr>
        <p:blipFill>
          <a:blip r:embed="rId13" cstate="print"/>
          <a:srcRect l="30313" t="13382" r="38975" b="32281"/>
          <a:stretch>
            <a:fillRect/>
          </a:stretch>
        </p:blipFill>
        <p:spPr bwMode="auto">
          <a:xfrm>
            <a:off x="2987824" y="2715765"/>
            <a:ext cx="936104" cy="802075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1187624" y="4189393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Е.Ю.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Мухаметьянова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зам. заведующего по ВМР </a:t>
            </a:r>
          </a:p>
          <a:p>
            <a:pPr algn="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МАДОУ  ДС №10 «Белочка»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2" name="Picture 2" descr="C:\Users\Методист_1\Desktop\Какие вопросы мы задаем детям1.jpg"/>
          <p:cNvPicPr>
            <a:picLocks noChangeAspect="1" noChangeArrowheads="1"/>
          </p:cNvPicPr>
          <p:nvPr/>
        </p:nvPicPr>
        <p:blipFill>
          <a:blip r:embed="rId4" cstate="print"/>
          <a:srcRect l="2286" t="12191" r="5135" b="3992"/>
          <a:stretch>
            <a:fillRect/>
          </a:stretch>
        </p:blipFill>
        <p:spPr bwMode="auto">
          <a:xfrm>
            <a:off x="2015208" y="0"/>
            <a:ext cx="7128792" cy="5143500"/>
          </a:xfrm>
          <a:prstGeom prst="rect">
            <a:avLst/>
          </a:prstGeom>
          <a:noFill/>
        </p:spPr>
      </p:pic>
      <p:pic>
        <p:nvPicPr>
          <p:cNvPr id="10241" name="Picture 1" descr="C:\Users\Методист_1\Desktop\Какие вопросы мы задаем детям.jpg"/>
          <p:cNvPicPr>
            <a:picLocks noChangeAspect="1" noChangeArrowheads="1"/>
          </p:cNvPicPr>
          <p:nvPr/>
        </p:nvPicPr>
        <p:blipFill>
          <a:blip r:embed="rId5" cstate="print"/>
          <a:srcRect l="20113" t="46789" r="3903"/>
          <a:stretch>
            <a:fillRect/>
          </a:stretch>
        </p:blipFill>
        <p:spPr bwMode="auto">
          <a:xfrm>
            <a:off x="0" y="1563638"/>
            <a:ext cx="2051720" cy="2376264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 descr="http://player.myshared.ru/985005/data/images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7812360" cy="5143500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2699792" y="224805"/>
          <a:ext cx="6348412" cy="491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Блок-схема: процесс 14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1720" y="30778"/>
            <a:ext cx="6192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ОБУЧАЮЩИЙ ПРОЕКТ «ПТИЧИЙ ДВОР»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ДЛЯ ДЕТЕЙ ПОДГОТОВИТЕЛЬНОЙ ГРУППЫ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03648" y="555526"/>
            <a:ext cx="7452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тематический, обучающий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творческо-информационный, по содержанию коллективный.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подготовительной группы (6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7), родители, воспитатели группы.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75656" y="1327076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Блок-схема: процесс 9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0"/>
            <a:ext cx="7452320" cy="7989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Пооперационные карты экспериментов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3518"/>
            <a:ext cx="1888772" cy="14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510"/>
            <a:ext cx="1995979" cy="15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9502"/>
            <a:ext cx="2025616" cy="161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 cstate="print"/>
          <a:srcRect l="7120"/>
          <a:stretch>
            <a:fillRect/>
          </a:stretch>
        </p:blipFill>
        <p:spPr bwMode="auto">
          <a:xfrm>
            <a:off x="1619672" y="1851670"/>
            <a:ext cx="3600400" cy="221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 b="16379"/>
          <a:stretch>
            <a:fillRect/>
          </a:stretch>
        </p:blipFill>
        <p:spPr bwMode="auto">
          <a:xfrm>
            <a:off x="5292080" y="3415308"/>
            <a:ext cx="385192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/>
          <a:srcRect t="4945" r="-720" b="20380"/>
          <a:stretch>
            <a:fillRect/>
          </a:stretch>
        </p:blipFill>
        <p:spPr bwMode="auto">
          <a:xfrm>
            <a:off x="7867588" y="1851670"/>
            <a:ext cx="1276412" cy="168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Пользователь\Desktop\Фото Даутова\DSC04135.JPG"/>
          <p:cNvPicPr>
            <a:picLocks noChangeAspect="1" noChangeArrowheads="1"/>
          </p:cNvPicPr>
          <p:nvPr/>
        </p:nvPicPr>
        <p:blipFill>
          <a:blip r:embed="rId10" cstate="print"/>
          <a:srcRect l="13776" r="46062"/>
          <a:stretch>
            <a:fillRect/>
          </a:stretch>
        </p:blipFill>
        <p:spPr bwMode="auto">
          <a:xfrm>
            <a:off x="0" y="2355726"/>
            <a:ext cx="1753820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Пользователь\Desktop\Фото Даутова\DSC04134.JPG"/>
          <p:cNvPicPr>
            <a:picLocks noChangeAspect="1" noChangeArrowheads="1"/>
          </p:cNvPicPr>
          <p:nvPr/>
        </p:nvPicPr>
        <p:blipFill>
          <a:blip r:embed="rId11" cstate="print"/>
          <a:srcRect t="13251" b="10100"/>
          <a:stretch>
            <a:fillRect/>
          </a:stretch>
        </p:blipFill>
        <p:spPr bwMode="auto">
          <a:xfrm>
            <a:off x="5076056" y="1923678"/>
            <a:ext cx="1283351" cy="174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1670"/>
            <a:ext cx="1794240" cy="17009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7574"/>
            <a:ext cx="1926665" cy="14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5846"/>
            <a:ext cx="1717849" cy="1804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7894"/>
            <a:ext cx="2088232" cy="12756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Блок-схема: процесс 17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69" name="Picture 1" descr="C:\Users\Методист_1\Desktop\раб стол\материалы к августовскому совещанию 2015\августовские 2015 допматериал\авгус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781236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23478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Elzevir" pitchFamily="34" charset="0"/>
              </a:rPr>
              <a:t>«Быть готовым к школе – не значит уметь читать, писать и считать. Быть готовым к школе – значит быть готовым всему этому научиться»</a:t>
            </a:r>
          </a:p>
          <a:p>
            <a:pPr algn="r"/>
            <a:r>
              <a:rPr lang="ru-RU" sz="1050" b="1" dirty="0" smtClean="0">
                <a:solidFill>
                  <a:srgbClr val="002060"/>
                </a:solidFill>
                <a:latin typeface="Elzevir" pitchFamily="34" charset="0"/>
              </a:rPr>
              <a:t>Доктор психологических наук</a:t>
            </a:r>
          </a:p>
          <a:p>
            <a:pPr algn="r"/>
            <a:r>
              <a:rPr lang="ru-RU" sz="1050" b="1" dirty="0" smtClean="0">
                <a:solidFill>
                  <a:srgbClr val="002060"/>
                </a:solidFill>
                <a:latin typeface="Elzevir" pitchFamily="34" charset="0"/>
              </a:rPr>
              <a:t>Леонид Абрамович </a:t>
            </a:r>
            <a:r>
              <a:rPr lang="ru-RU" sz="1050" b="1" dirty="0" err="1" smtClean="0">
                <a:solidFill>
                  <a:srgbClr val="002060"/>
                </a:solidFill>
                <a:latin typeface="Elzevir" pitchFamily="34" charset="0"/>
              </a:rPr>
              <a:t>Венгер</a:t>
            </a:r>
            <a:r>
              <a:rPr lang="ru-RU" sz="1050" b="1" dirty="0" smtClean="0">
                <a:solidFill>
                  <a:srgbClr val="002060"/>
                </a:solidFill>
                <a:latin typeface="Elzevir" pitchFamily="34" charset="0"/>
              </a:rPr>
              <a:t>»</a:t>
            </a:r>
            <a:endParaRPr lang="ru-RU" sz="1050" b="1" dirty="0">
              <a:solidFill>
                <a:srgbClr val="002060"/>
              </a:solidFill>
              <a:latin typeface="Elzevir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2B509-0389-49F4-8054-B741F8E827D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7106" name="Picture 2" descr="http://www.freepptfile.net/wp-content/uploads/2016/02/Professional-Development-Powerpoint-Presentatio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раб стол\Здание\Мен20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43759"/>
            <a:ext cx="1475656" cy="1358077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C:\Users\Пользователь\Desktop\Изо\IMG_20160830_071420_1.jpg"/>
          <p:cNvPicPr>
            <a:picLocks noChangeAspect="1" noChangeArrowheads="1"/>
          </p:cNvPicPr>
          <p:nvPr/>
        </p:nvPicPr>
        <p:blipFill>
          <a:blip r:embed="rId4" cstate="print"/>
          <a:srcRect t="8001" r="13251" b="6601"/>
          <a:stretch>
            <a:fillRect/>
          </a:stretch>
        </p:blipFill>
        <p:spPr bwMode="auto">
          <a:xfrm>
            <a:off x="6732240" y="2067694"/>
            <a:ext cx="1052080" cy="8572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C:\Users\Пользователь\Desktop\раб стол\Эксперимент\20150722_094730.jpg"/>
          <p:cNvPicPr>
            <a:picLocks noChangeAspect="1" noChangeArrowheads="1"/>
          </p:cNvPicPr>
          <p:nvPr/>
        </p:nvPicPr>
        <p:blipFill>
          <a:blip r:embed="rId5" cstate="print"/>
          <a:srcRect l="12201" r="13600" b="30050"/>
          <a:stretch>
            <a:fillRect/>
          </a:stretch>
        </p:blipFill>
        <p:spPr bwMode="auto">
          <a:xfrm>
            <a:off x="323528" y="2139702"/>
            <a:ext cx="864096" cy="91140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4" descr="C:\Users\Пользователь\Desktop\ГАПС 2016\материалы для презентации на ГАПС 2016\Лаборатория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96319"/>
            <a:ext cx="1187624" cy="104718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3" descr="C:\Users\Пользователь\Desktop\раб стол\работа с одаренными детьми\10.10.2015\_MG_1464.jpg"/>
          <p:cNvPicPr>
            <a:picLocks noChangeAspect="1" noChangeArrowheads="1"/>
          </p:cNvPicPr>
          <p:nvPr/>
        </p:nvPicPr>
        <p:blipFill>
          <a:blip r:embed="rId7" cstate="print"/>
          <a:srcRect l="5201" t="37400" r="58400" b="26200"/>
          <a:stretch>
            <a:fillRect/>
          </a:stretch>
        </p:blipFill>
        <p:spPr bwMode="auto">
          <a:xfrm>
            <a:off x="1547666" y="2787774"/>
            <a:ext cx="1275119" cy="11126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8" descr="C:\Users\Пользователь\Desktop\раб стол\работа с одаренными детьми\10.10.2015\_MG_13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685980"/>
            <a:ext cx="1224136" cy="1030851"/>
          </a:xfrm>
          <a:prstGeom prst="ellipse">
            <a:avLst/>
          </a:prstGeom>
          <a:ln w="63500" cap="rnd">
            <a:noFill/>
          </a:ln>
          <a:effectLst>
            <a:glow rad="101600">
              <a:srgbClr val="FFC000">
                <a:alpha val="60000"/>
              </a:srgb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2997684"/>
            <a:ext cx="1619672" cy="1654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C:\Users\Пользователь\Desktop\раб стол\Эксперимент\20150722_094638.jpg"/>
          <p:cNvPicPr>
            <a:picLocks noChangeAspect="1" noChangeArrowheads="1"/>
          </p:cNvPicPr>
          <p:nvPr/>
        </p:nvPicPr>
        <p:blipFill>
          <a:blip r:embed="rId10" cstate="print"/>
          <a:srcRect b="22700"/>
          <a:stretch>
            <a:fillRect/>
          </a:stretch>
        </p:blipFill>
        <p:spPr bwMode="auto">
          <a:xfrm>
            <a:off x="1619672" y="4233926"/>
            <a:ext cx="1008112" cy="9095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C:\Users\Пользователь\Desktop\фото 2016-17\Camera\20160901_091057.jpg"/>
          <p:cNvPicPr>
            <a:picLocks noChangeAspect="1" noChangeArrowheads="1"/>
          </p:cNvPicPr>
          <p:nvPr/>
        </p:nvPicPr>
        <p:blipFill>
          <a:blip r:embed="rId11" cstate="print"/>
          <a:srcRect l="19551" t="4501" r="5901" b="13251"/>
          <a:stretch>
            <a:fillRect/>
          </a:stretch>
        </p:blipFill>
        <p:spPr bwMode="auto">
          <a:xfrm>
            <a:off x="6300192" y="3507854"/>
            <a:ext cx="1213104" cy="106414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2" descr="C:\Users\Пользователь\Desktop\раб стол\ГАПС 2016\материалы для презентации на ГАПС 2016\Новая папка\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1635647"/>
            <a:ext cx="971600" cy="83404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/>
          <p:cNvSpPr/>
          <p:nvPr/>
        </p:nvSpPr>
        <p:spPr>
          <a:xfrm>
            <a:off x="467544" y="692341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" descr="C:\Users\Пользователь\Desktop\работа с одаренными детьми\10.10.2015\_MG_1391.jpg"/>
          <p:cNvPicPr>
            <a:picLocks noChangeAspect="1" noChangeArrowheads="1"/>
          </p:cNvPicPr>
          <p:nvPr/>
        </p:nvPicPr>
        <p:blipFill>
          <a:blip r:embed="rId13" cstate="print"/>
          <a:srcRect l="30313" t="13382" r="38975" b="32281"/>
          <a:stretch>
            <a:fillRect/>
          </a:stretch>
        </p:blipFill>
        <p:spPr bwMode="auto">
          <a:xfrm>
            <a:off x="2987824" y="2715765"/>
            <a:ext cx="936104" cy="802075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1187624" y="4083918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Е.Ю.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Мухаметьянова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зам. заведующего по ВМР </a:t>
            </a:r>
          </a:p>
          <a:p>
            <a:pPr algn="r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МАДОУ  ДС №10 «Белочка»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Прямоугольник 35"/>
          <p:cNvSpPr/>
          <p:nvPr/>
        </p:nvSpPr>
        <p:spPr>
          <a:xfrm>
            <a:off x="1547664" y="843558"/>
            <a:ext cx="25740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ставить перед собой цель, принимать решения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148064" y="2283718"/>
            <a:ext cx="37444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самостоятельно находить пути решения проблемы в любой ситуации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004048" y="987574"/>
            <a:ext cx="37444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делать адекватный выбор в соответствии с собственными способностями и возможностями</a:t>
            </a:r>
            <a:endParaRPr lang="ru-RU" sz="16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1851670"/>
            <a:ext cx="33843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общаться и согласовывать свою позицию с другими людьми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19672" y="2643758"/>
            <a:ext cx="278223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заботиться о других</a:t>
            </a:r>
            <a:endParaRPr lang="ru-RU" sz="1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763688" y="3219822"/>
            <a:ext cx="318850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сохранить свое здоровье</a:t>
            </a:r>
            <a:endParaRPr lang="ru-RU" sz="1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771800" y="4299942"/>
            <a:ext cx="42909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критически мыслить</a:t>
            </a:r>
            <a:endParaRPr lang="ru-RU" sz="2400" b="1" dirty="0"/>
          </a:p>
        </p:txBody>
      </p:sp>
      <p:sp>
        <p:nvSpPr>
          <p:cNvPr id="4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00392" y="6165304"/>
            <a:ext cx="683096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051720" y="123478"/>
            <a:ext cx="58326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Качества, которыми должен обладать человек, чтобы жить в быстро меняющемся мире</a:t>
            </a:r>
            <a:endParaRPr lang="ru-RU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211960" y="127560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4788024" y="1923678"/>
            <a:ext cx="440432" cy="351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499992" y="2499742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427984" y="2787774"/>
            <a:ext cx="6564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5004048" y="3219822"/>
            <a:ext cx="440432" cy="351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Левая фигурная скобка 49"/>
          <p:cNvSpPr/>
          <p:nvPr/>
        </p:nvSpPr>
        <p:spPr>
          <a:xfrm rot="16200000">
            <a:off x="4664578" y="318932"/>
            <a:ext cx="750948" cy="698477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s://myslide.ru/documents_3/09396095794b706ef016c97ad0b477d8/img5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9" r="48" b="9648"/>
          <a:stretch>
            <a:fillRect/>
          </a:stretch>
        </p:blipFill>
        <p:spPr bwMode="auto">
          <a:xfrm>
            <a:off x="2123728" y="123478"/>
            <a:ext cx="5832648" cy="3580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365187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это организация образовательного  процесса, в котором главное место отводится активной и разносторонней,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максимальной степени самостоятельной познавательной деятельности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Методист_1\Desktop\Реализация проектно-исследовательской технологии .jpg"/>
          <p:cNvPicPr>
            <a:picLocks noChangeAspect="1" noChangeArrowheads="1"/>
          </p:cNvPicPr>
          <p:nvPr/>
        </p:nvPicPr>
        <p:blipFill>
          <a:blip r:embed="rId4" cstate="print"/>
          <a:srcRect l="4325" t="7208" r="2695" b="7741"/>
          <a:stretch>
            <a:fillRect/>
          </a:stretch>
        </p:blipFill>
        <p:spPr bwMode="auto">
          <a:xfrm>
            <a:off x="1475656" y="267494"/>
            <a:ext cx="7347257" cy="4680520"/>
          </a:xfrm>
          <a:prstGeom prst="rect">
            <a:avLst/>
          </a:prstGeom>
          <a:noFill/>
        </p:spPr>
      </p:pic>
      <p:sp>
        <p:nvSpPr>
          <p:cNvPr id="51" name="Блок-схема: процесс 50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s://myslide.ru/documents_3/09396095794b706ef016c97ad0b477d8/img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82"/>
          <a:stretch>
            <a:fillRect/>
          </a:stretch>
        </p:blipFill>
        <p:spPr bwMode="auto">
          <a:xfrm>
            <a:off x="1619672" y="123478"/>
            <a:ext cx="7057703" cy="4824536"/>
          </a:xfrm>
          <a:prstGeom prst="rect">
            <a:avLst/>
          </a:prstGeom>
          <a:noFill/>
        </p:spPr>
      </p:pic>
      <p:sp>
        <p:nvSpPr>
          <p:cNvPr id="8" name="Блок-схема: процесс 7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0"/>
            <a:ext cx="705678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лок-схема: процесс 6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C:\Users\Методист_1\Desktop\Реализация проектно-исследовательской технологии1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0"/>
            <a:ext cx="7164288" cy="5143500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0" b="4657"/>
          <a:stretch>
            <a:fillRect/>
          </a:stretch>
        </p:blipFill>
        <p:spPr bwMode="auto">
          <a:xfrm>
            <a:off x="1331640" y="0"/>
            <a:ext cx="7560840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лок-схема: процесс 6"/>
          <p:cNvSpPr/>
          <p:nvPr/>
        </p:nvSpPr>
        <p:spPr>
          <a:xfrm>
            <a:off x="0" y="4674868"/>
            <a:ext cx="554360" cy="4686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0" y="0"/>
            <a:ext cx="1317368" cy="1345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640" y="1707655"/>
          <a:ext cx="7632847" cy="3505200"/>
        </p:xfrm>
        <a:graphic>
          <a:graphicData uri="http://schemas.openxmlformats.org/drawingml/2006/table">
            <a:tbl>
              <a:tblPr/>
              <a:tblGrid>
                <a:gridCol w="1169060"/>
                <a:gridCol w="1375222"/>
                <a:gridCol w="1169060"/>
                <a:gridCol w="1237458"/>
                <a:gridCol w="1306825"/>
                <a:gridCol w="1375222"/>
              </a:tblGrid>
              <a:tr h="660788">
                <a:tc>
                  <a:txBody>
                    <a:bodyPr/>
                    <a:lstStyle/>
                    <a:p>
                      <a:pPr indent="-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Этап,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Задачи этапа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Деятельность педагога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Деятельность воспитанников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Методы,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формы,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приемы,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возможные виды деятельности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Психологический настрой, 1 мин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Создание атмосферы психологической безопасности: эмпатическое принятие, эмоциональная поддержка ребенка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Приветствие, доброе пожелание,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установление зрительного, тактильного контактов и т. д.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Приветствие,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участие в игре и пр.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Психогимнастика, психологические этюды, игровые моменты и др.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Психологическая готовность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Вводно-организационный, 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1–2 мин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Организация направленного внимания 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Организация образовательного пространства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Занимают свои места, готовят рабочее место при необходимости, задают и отвечают на вопросы и т. д.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Беседа.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Игровые упражнения.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Соревновательные моменты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Формальная готовность к предстоящей деятельности, привлечение произвольного внимания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Мотивационно-побудительный, 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1–2 мин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Формирование представлений о предстоящей деятельности, ее задачах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Знакомство детей с особенностями и задачами предстоящей деятельности либо создание проблемной ситуации, требующей разрешения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Осознают и принимают поставленную задачу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ситуации. 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Придание личностной значимости предстоящей деятельности.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Сюрпризный или соревновательный момент, прием “яркое пятно” и т. д.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Внутренняя мотивация на деятельность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31640" y="45278"/>
            <a:ext cx="781236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карта непосредственно образовательной деятельности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освоению_______________________________________________________________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(название образовательной области)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564</Words>
  <Application>Microsoft Office PowerPoint</Application>
  <PresentationFormat>Экран (16:9)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Методист_1</dc:creator>
  <cp:lastModifiedBy>гг</cp:lastModifiedBy>
  <cp:revision>45</cp:revision>
  <dcterms:created xsi:type="dcterms:W3CDTF">2019-09-16T06:19:51Z</dcterms:created>
  <dcterms:modified xsi:type="dcterms:W3CDTF">2020-03-18T10:44:01Z</dcterms:modified>
</cp:coreProperties>
</file>