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Default ContentType="application/x-fontdata" Extension="fntdata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app.xml" Type="http://schemas.openxmlformats.org/officeDocument/2006/relationships/extended-properties"/><Relationship Id="rId2" Target="docProps/core.xml" Type="http://schemas.openxmlformats.org/package/2006/relationships/metadata/core-properties"/><Relationship Id="rId1" Target="ppt/presentation.xml" Type="http://schemas.openxmlformats.org/officeDocument/2006/relationships/officeDocument"/><Relationship Id="rId4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10"/>
  </p:notesMasterIdLst>
  <p:sldIdLst>
    <p:sldId id="256" r:id="rId2"/>
    <p:sldId id="287" r:id="rId3"/>
    <p:sldId id="280" r:id="rId4"/>
    <p:sldId id="282" r:id="rId5"/>
    <p:sldId id="259" r:id="rId6"/>
    <p:sldId id="286" r:id="rId7"/>
    <p:sldId id="288" r:id="rId8"/>
    <p:sldId id="257" r:id="rId9"/>
  </p:sldIdLst>
  <p:sldSz cx="9144000" cy="5143500" type="screen16x9"/>
  <p:notesSz cx="6858000" cy="9144000"/>
  <p:embeddedFontLst>
    <p:embeddedFont>
      <p:font typeface="Estrangelo Edessa" charset="0"/>
      <p:regular r:id="rId11"/>
    </p:embeddedFont>
    <p:embeddedFont>
      <p:font typeface="Raleway" charset="0"/>
      <p:regular r:id="rId12"/>
      <p:bold r:id="rId13"/>
      <p:italic r:id="rId14"/>
      <p:boldItalic r:id="rId15"/>
    </p:embeddedFont>
    <p:embeddedFont>
      <p:font typeface="Calibri" pitchFamily="34" charset="0"/>
      <p:regular r:id="rId16"/>
      <p:bold r:id="rId17"/>
      <p:italic r:id="rId18"/>
      <p:boldItalic r:id="rId19"/>
    </p:embeddedFont>
    <p:embeddedFont>
      <p:font typeface="Pacifico" charset="-52"/>
      <p:regular r:id="rId20"/>
    </p:embeddedFont>
    <p:embeddedFont>
      <p:font typeface="Lato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E2F01A70-2179-4D45-800C-28DA4373B01B}">
  <a:tblStyle styleId="{E2F01A70-2179-4D45-800C-28DA4373B01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56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8759015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cb9a0b074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cb9a0b074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4eb2703311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4eb2703311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4eb2703311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4eb2703311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4eb2703311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4eb2703311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4eb2703311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4eb2703311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4eb2703311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4eb2703311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4eb2703311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4eb2703311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4eb2703311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4eb2703311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2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" name="Google Shape;12;p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" name="Google Shape;18;p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" name="Google Shape;23;p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" name="Google Shape;24;p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" name="Google Shape;30;p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1" name="Google Shape;31;p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2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10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7" name="Google Shape;57;p1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8" name="Google Shape;58;p10"/>
          <p:cNvSpPr txBox="1">
            <a:spLocks noGrp="1"/>
          </p:cNvSpPr>
          <p:nvPr>
            <p:ph type="body" idx="1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1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2" name="Google Shape;62;p11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3" name="Google Shape;63;p11"/>
          <p:cNvSpPr txBox="1">
            <a:spLocks noGrp="1"/>
          </p:cNvSpPr>
          <p:nvPr>
            <p:ph type="title" hasCustomPrompt="1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wiss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6" r:id="rId5"/>
    <p:sldLayoutId id="2147483657" r:id="rId6"/>
    <p:sldLayoutId id="2147483658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1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1.pn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5"/>
          <p:cNvSpPr txBox="1">
            <a:spLocks noGrp="1"/>
          </p:cNvSpPr>
          <p:nvPr>
            <p:ph type="subTitle" idx="1"/>
          </p:nvPr>
        </p:nvSpPr>
        <p:spPr>
          <a:xfrm>
            <a:off x="4201925" y="4323200"/>
            <a:ext cx="4691100" cy="53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dirty="0">
                <a:solidFill>
                  <a:srgbClr val="666666"/>
                </a:solidFill>
              </a:rPr>
              <a:t>Педагог - психолог Курбанова Н.И. </a:t>
            </a:r>
            <a:endParaRPr sz="1400" dirty="0">
              <a:solidFill>
                <a:srgbClr val="666666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dirty="0" smtClean="0">
                <a:solidFill>
                  <a:srgbClr val="666666"/>
                </a:solidFill>
              </a:rPr>
              <a:t>.</a:t>
            </a:r>
            <a:endParaRPr sz="1400" b="1" dirty="0">
              <a:solidFill>
                <a:srgbClr val="666666"/>
              </a:solidFill>
            </a:endParaRPr>
          </a:p>
        </p:txBody>
      </p:sp>
      <p:sp>
        <p:nvSpPr>
          <p:cNvPr id="124" name="Google Shape;124;p25"/>
          <p:cNvSpPr/>
          <p:nvPr/>
        </p:nvSpPr>
        <p:spPr>
          <a:xfrm>
            <a:off x="0" y="1923678"/>
            <a:ext cx="1011900" cy="957000"/>
          </a:xfrm>
          <a:prstGeom prst="ellipse">
            <a:avLst/>
          </a:prstGeom>
          <a:solidFill>
            <a:srgbClr val="99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A</a:t>
            </a:r>
            <a:endParaRPr/>
          </a:p>
        </p:txBody>
      </p:sp>
      <p:sp>
        <p:nvSpPr>
          <p:cNvPr id="125" name="Google Shape;125;p25"/>
          <p:cNvSpPr/>
          <p:nvPr/>
        </p:nvSpPr>
        <p:spPr>
          <a:xfrm>
            <a:off x="1475656" y="267494"/>
            <a:ext cx="980400" cy="957000"/>
          </a:xfrm>
          <a:prstGeom prst="ellipse">
            <a:avLst/>
          </a:prstGeom>
          <a:solidFill>
            <a:srgbClr val="6AA84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S</a:t>
            </a:r>
            <a:endParaRPr dirty="0"/>
          </a:p>
        </p:txBody>
      </p:sp>
      <p:cxnSp>
        <p:nvCxnSpPr>
          <p:cNvPr id="126" name="Google Shape;126;p25"/>
          <p:cNvCxnSpPr/>
          <p:nvPr/>
        </p:nvCxnSpPr>
        <p:spPr>
          <a:xfrm rot="10800000">
            <a:off x="1001143" y="2805857"/>
            <a:ext cx="282900" cy="2106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7" name="Google Shape;127;p25"/>
          <p:cNvCxnSpPr/>
          <p:nvPr/>
        </p:nvCxnSpPr>
        <p:spPr>
          <a:xfrm rot="10800000" flipH="1">
            <a:off x="1139638" y="571850"/>
            <a:ext cx="171300" cy="2879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8" name="Google Shape;128;p25"/>
          <p:cNvCxnSpPr/>
          <p:nvPr/>
        </p:nvCxnSpPr>
        <p:spPr>
          <a:xfrm rot="10800000" flipH="1">
            <a:off x="1265839" y="964776"/>
            <a:ext cx="300600" cy="404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9" name="Google Shape;129;p25"/>
          <p:cNvCxnSpPr/>
          <p:nvPr/>
        </p:nvCxnSpPr>
        <p:spPr>
          <a:xfrm rot="10800000">
            <a:off x="910275" y="1194950"/>
            <a:ext cx="311400" cy="295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0" name="Google Shape;130;p25"/>
          <p:cNvSpPr/>
          <p:nvPr/>
        </p:nvSpPr>
        <p:spPr>
          <a:xfrm>
            <a:off x="141800" y="533750"/>
            <a:ext cx="980400" cy="957000"/>
          </a:xfrm>
          <a:prstGeom prst="ellipse">
            <a:avLst/>
          </a:prstGeom>
          <a:solidFill>
            <a:srgbClr val="93C47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T</a:t>
            </a:r>
            <a:endParaRPr/>
          </a:p>
        </p:txBody>
      </p:sp>
      <p:cxnSp>
        <p:nvCxnSpPr>
          <p:cNvPr id="131" name="Google Shape;131;p25"/>
          <p:cNvCxnSpPr/>
          <p:nvPr/>
        </p:nvCxnSpPr>
        <p:spPr>
          <a:xfrm rot="10800000" flipH="1">
            <a:off x="1252800" y="1778600"/>
            <a:ext cx="326700" cy="272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2" name="Google Shape;132;p25"/>
          <p:cNvCxnSpPr/>
          <p:nvPr/>
        </p:nvCxnSpPr>
        <p:spPr>
          <a:xfrm rot="10800000" flipH="1">
            <a:off x="1167200" y="3194950"/>
            <a:ext cx="319200" cy="715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3" name="Google Shape;133;p25"/>
          <p:cNvSpPr/>
          <p:nvPr/>
        </p:nvSpPr>
        <p:spPr>
          <a:xfrm>
            <a:off x="1337688" y="2460125"/>
            <a:ext cx="980400" cy="957000"/>
          </a:xfrm>
          <a:prstGeom prst="ellipse">
            <a:avLst/>
          </a:prstGeom>
          <a:solidFill>
            <a:srgbClr val="CC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M</a:t>
            </a:r>
            <a:endParaRPr/>
          </a:p>
        </p:txBody>
      </p:sp>
      <p:sp>
        <p:nvSpPr>
          <p:cNvPr id="134" name="Google Shape;134;p25"/>
          <p:cNvSpPr/>
          <p:nvPr/>
        </p:nvSpPr>
        <p:spPr>
          <a:xfrm>
            <a:off x="1475656" y="1275606"/>
            <a:ext cx="980400" cy="957000"/>
          </a:xfrm>
          <a:prstGeom prst="ellipse">
            <a:avLst/>
          </a:prstGeom>
          <a:solidFill>
            <a:srgbClr val="6FA8D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E</a:t>
            </a:r>
            <a:endParaRPr/>
          </a:p>
        </p:txBody>
      </p:sp>
      <p:sp>
        <p:nvSpPr>
          <p:cNvPr id="17" name="Google Shape;122;p25"/>
          <p:cNvSpPr txBox="1">
            <a:spLocks noGrp="1"/>
          </p:cNvSpPr>
          <p:nvPr>
            <p:ph type="ctrTitle"/>
          </p:nvPr>
        </p:nvSpPr>
        <p:spPr>
          <a:xfrm>
            <a:off x="2483768" y="699542"/>
            <a:ext cx="6403508" cy="2952328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 dirty="0">
                <a:solidFill>
                  <a:srgbClr val="CC0000"/>
                </a:solidFill>
                <a:cs typeface="Estrangelo Edessa" pitchFamily="66" charset="0"/>
              </a:rPr>
              <a:t>Система взаимодействия с родителями </a:t>
            </a:r>
            <a:r>
              <a:rPr lang="ru-RU" sz="3600" dirty="0" smtClean="0">
                <a:solidFill>
                  <a:srgbClr val="CC0000"/>
                </a:solidFill>
                <a:cs typeface="Estrangelo Edessa" pitchFamily="66" charset="0"/>
              </a:rPr>
              <a:t>в рамках реализации </a:t>
            </a:r>
            <a:r>
              <a:rPr lang="ru" sz="3600" dirty="0" smtClean="0">
                <a:solidFill>
                  <a:srgbClr val="CC0000"/>
                </a:solidFill>
                <a:cs typeface="Estrangelo Edessa" pitchFamily="66" charset="0"/>
              </a:rPr>
              <a:t> </a:t>
            </a:r>
            <a:endParaRPr sz="3600" dirty="0">
              <a:solidFill>
                <a:srgbClr val="CC0000"/>
              </a:solidFill>
              <a:latin typeface="Estrangelo Edessa" pitchFamily="66" charset="0"/>
              <a:cs typeface="Estrangelo Edessa" pitchFamily="66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 dirty="0">
                <a:solidFill>
                  <a:srgbClr val="CC0000"/>
                </a:solidFill>
                <a:cs typeface="Estrangelo Edessa" pitchFamily="66" charset="0"/>
              </a:rPr>
              <a:t>“STEAM - технологии”</a:t>
            </a:r>
            <a:endParaRPr sz="3600" dirty="0">
              <a:solidFill>
                <a:srgbClr val="CC0000"/>
              </a:solidFill>
              <a:latin typeface="Estrangelo Edessa" pitchFamily="66" charset="0"/>
              <a:cs typeface="Estrangelo Edess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08520" y="0"/>
            <a:ext cx="936104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8"/>
          <p:cNvSpPr txBox="1"/>
          <p:nvPr/>
        </p:nvSpPr>
        <p:spPr>
          <a:xfrm>
            <a:off x="1835696" y="843558"/>
            <a:ext cx="5649300" cy="10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" sz="3000" b="1" dirty="0" smtClean="0">
              <a:solidFill>
                <a:schemeClr val="lt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" sz="3000" b="1" dirty="0" smtClean="0">
              <a:solidFill>
                <a:schemeClr val="lt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 b="1" dirty="0" smtClean="0">
                <a:solidFill>
                  <a:schemeClr val="bg2"/>
                </a:solidFill>
                <a:latin typeface="Times New Roman" pitchFamily="18" charset="0"/>
                <a:ea typeface="Raleway"/>
                <a:cs typeface="Times New Roman" pitchFamily="18" charset="0"/>
                <a:sym typeface="Raleway"/>
              </a:rPr>
              <a:t>ЧТО такое «STEAM – технология»?</a:t>
            </a:r>
            <a:endParaRPr sz="3000" b="1" dirty="0">
              <a:solidFill>
                <a:schemeClr val="bg2"/>
              </a:solidFill>
              <a:latin typeface="Times New Roman" pitchFamily="18" charset="0"/>
              <a:ea typeface="Raleway"/>
              <a:cs typeface="Times New Roman" pitchFamily="18" charset="0"/>
              <a:sym typeface="Raleway"/>
            </a:endParaRPr>
          </a:p>
        </p:txBody>
      </p:sp>
      <p:sp>
        <p:nvSpPr>
          <p:cNvPr id="154" name="Google Shape;154;p28"/>
          <p:cNvSpPr txBox="1">
            <a:spLocks noGrp="1"/>
          </p:cNvSpPr>
          <p:nvPr>
            <p:ph type="body" idx="4294967295"/>
          </p:nvPr>
        </p:nvSpPr>
        <p:spPr>
          <a:xfrm>
            <a:off x="2483768" y="1779662"/>
            <a:ext cx="4464496" cy="24364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Что это?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чего это? Чем оно интереснее? Полезно ли? 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Это платно?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Они будут заниматься за компьютерами?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Не возникнут ли трудности в школе?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т.д.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➔"/>
            </a:pPr>
            <a:endParaRPr sz="2000" b="1" dirty="0">
              <a:latin typeface="Times New Roman" pitchFamily="18" charset="0"/>
              <a:ea typeface="Raleway"/>
              <a:cs typeface="Times New Roman" pitchFamily="18" charset="0"/>
              <a:sym typeface="Raleway"/>
            </a:endParaRPr>
          </a:p>
        </p:txBody>
      </p:sp>
      <p:pic>
        <p:nvPicPr>
          <p:cNvPr id="1027" name="Picture 3" descr="C:\Users\1\рабочий стол\ВИДЕО МАША\ima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61066" y="483518"/>
            <a:ext cx="1527358" cy="936104"/>
          </a:xfrm>
          <a:prstGeom prst="rect">
            <a:avLst/>
          </a:prstGeom>
          <a:noFill/>
        </p:spPr>
      </p:pic>
      <p:pic>
        <p:nvPicPr>
          <p:cNvPr id="7" name="Рисунок 6" descr="viber imag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123478"/>
            <a:ext cx="2304257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епее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8224" y="1635646"/>
            <a:ext cx="2254050" cy="3208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viber image.jpgаап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520" y="2669975"/>
            <a:ext cx="2304256" cy="2473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08520" y="0"/>
            <a:ext cx="943304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6"/>
          <p:cNvSpPr txBox="1">
            <a:spLocks noGrp="1"/>
          </p:cNvSpPr>
          <p:nvPr>
            <p:ph type="body" idx="4294967295"/>
          </p:nvPr>
        </p:nvSpPr>
        <p:spPr>
          <a:xfrm>
            <a:off x="2720100" y="1275605"/>
            <a:ext cx="3703800" cy="33830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333333"/>
              </a:solidFill>
              <a:highlight>
                <a:srgbClr val="FFFFFF"/>
              </a:highlight>
              <a:latin typeface="Pacifico"/>
              <a:ea typeface="Pacifico"/>
              <a:cs typeface="Pacifico"/>
              <a:sym typeface="Pacifico"/>
            </a:endParaRPr>
          </a:p>
          <a:p>
            <a:pPr marL="457200" lvl="0" indent="0" algn="l" rtl="0">
              <a:spcBef>
                <a:spcPts val="0"/>
              </a:spcBef>
              <a:spcAft>
                <a:spcPts val="1000"/>
              </a:spcAft>
              <a:buNone/>
            </a:pPr>
            <a:endParaRPr sz="1400" b="1"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339502"/>
            <a:ext cx="48526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Преимущества </a:t>
            </a:r>
            <a:r>
              <a:rPr lang="ru" sz="20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“STEAM - технологии”:</a:t>
            </a:r>
            <a:r>
              <a:rPr lang="ru-RU" sz="20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411510"/>
            <a:ext cx="554461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200" dirty="0" smtClean="0"/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STEАM - обучение соединяет в себе междисциплинарный и проектный подход, основой для которого становится интеграция естественных наук технологии, инженерного творчества, математики и искусства;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Применение научно-технических знаний в реальной жизни;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Развитие навыков критического мышления и разрешения проблем;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Повышение уверенности в своих силах;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Активная коммуникация и командная работа;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Развитие интереса к техническим дисциплинам;</a:t>
            </a:r>
          </a:p>
          <a:p>
            <a:pPr>
              <a:buFont typeface="Wingdings" pitchFamily="2" charset="2"/>
              <a:buChar char="§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Креативные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инновационные подходы к проектам;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Подготовка детей к технологическим инновациям жизни;</a:t>
            </a:r>
          </a:p>
        </p:txBody>
      </p:sp>
      <p:pic>
        <p:nvPicPr>
          <p:cNvPr id="6" name="Picture 7" descr="C:\Users\1\рабочий стол\нпергнегоп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8144" y="1275606"/>
            <a:ext cx="2306528" cy="158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5" descr="C:\Users\1\рабочий стол\viber image.рпопррппр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504" y="3435846"/>
            <a:ext cx="2160240" cy="1483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6" descr="C:\Users\1\рабочий стол\viber image.jpgрпнппппп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67744" y="3435846"/>
            <a:ext cx="2381468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C:\Users\1\рабочий стол\папв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16016" y="3435846"/>
            <a:ext cx="2016224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Users\1\рабочий стол\орпррп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04248" y="3435846"/>
            <a:ext cx="2088232" cy="14596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08520" y="0"/>
            <a:ext cx="943304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6"/>
          <p:cNvSpPr txBox="1">
            <a:spLocks noGrp="1"/>
          </p:cNvSpPr>
          <p:nvPr>
            <p:ph type="body" idx="4294967295"/>
          </p:nvPr>
        </p:nvSpPr>
        <p:spPr>
          <a:xfrm>
            <a:off x="2720100" y="1275605"/>
            <a:ext cx="3703800" cy="33830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333333"/>
              </a:solidFill>
              <a:highlight>
                <a:srgbClr val="FFFFFF"/>
              </a:highlight>
              <a:latin typeface="Pacifico"/>
              <a:ea typeface="Pacifico"/>
              <a:cs typeface="Pacifico"/>
              <a:sym typeface="Pacifico"/>
            </a:endParaRPr>
          </a:p>
          <a:p>
            <a:pPr marL="457200" lvl="0" indent="0" algn="l" rtl="0">
              <a:spcBef>
                <a:spcPts val="0"/>
              </a:spcBef>
              <a:spcAft>
                <a:spcPts val="1000"/>
              </a:spcAft>
              <a:buNone/>
            </a:pPr>
            <a:endParaRPr sz="1400" b="1"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55776" y="411510"/>
            <a:ext cx="1847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771550"/>
            <a:ext cx="523832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200" dirty="0" smtClean="0"/>
          </a:p>
          <a:p>
            <a:endParaRPr lang="ru-RU" sz="12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7584" y="339502"/>
            <a:ext cx="7632848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08520" y="0"/>
            <a:ext cx="936104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8"/>
          <p:cNvSpPr txBox="1"/>
          <p:nvPr/>
        </p:nvSpPr>
        <p:spPr>
          <a:xfrm>
            <a:off x="2411760" y="411510"/>
            <a:ext cx="4392488" cy="1467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" sz="3000" b="1" dirty="0" smtClean="0">
              <a:solidFill>
                <a:schemeClr val="lt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" sz="3000" b="1" dirty="0" smtClean="0">
              <a:solidFill>
                <a:schemeClr val="lt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lvl="0" algn="ctr"/>
            <a:r>
              <a:rPr lang="ru" sz="2400" b="1" dirty="0" smtClean="0">
                <a:solidFill>
                  <a:schemeClr val="bg2"/>
                </a:solidFill>
                <a:latin typeface="Times New Roman" pitchFamily="18" charset="0"/>
                <a:ea typeface="Raleway"/>
                <a:cs typeface="Times New Roman" pitchFamily="18" charset="0"/>
                <a:sym typeface="Raleway"/>
              </a:rPr>
              <a:t>“STEAM - технологии</a:t>
            </a:r>
            <a:r>
              <a:rPr lang="ru-RU" sz="24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способствует развитию важных свойств и навыков:</a:t>
            </a:r>
            <a:endParaRPr sz="2400" b="1" dirty="0">
              <a:solidFill>
                <a:schemeClr val="bg2"/>
              </a:solidFill>
              <a:latin typeface="Times New Roman" pitchFamily="18" charset="0"/>
              <a:ea typeface="Raleway"/>
              <a:cs typeface="Times New Roman" pitchFamily="18" charset="0"/>
              <a:sym typeface="Raleway"/>
            </a:endParaRPr>
          </a:p>
        </p:txBody>
      </p:sp>
      <p:sp>
        <p:nvSpPr>
          <p:cNvPr id="154" name="Google Shape;154;p28"/>
          <p:cNvSpPr txBox="1">
            <a:spLocks noGrp="1"/>
          </p:cNvSpPr>
          <p:nvPr>
            <p:ph type="body" idx="4294967295"/>
          </p:nvPr>
        </p:nvSpPr>
        <p:spPr>
          <a:xfrm>
            <a:off x="2483768" y="1779662"/>
            <a:ext cx="4464496" cy="24364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None/>
            </a:pPr>
            <a:r>
              <a:rPr lang="ru-RU" sz="2000" dirty="0" smtClean="0"/>
              <a:t>- комплексное понимание проблем;</a:t>
            </a:r>
          </a:p>
          <a:p>
            <a:pPr lvl="0">
              <a:buNone/>
            </a:pPr>
            <a:r>
              <a:rPr lang="ru-RU" sz="2000" dirty="0" smtClean="0"/>
              <a:t>- творческое мышление;</a:t>
            </a:r>
          </a:p>
          <a:p>
            <a:pPr lvl="0">
              <a:buNone/>
            </a:pPr>
            <a:r>
              <a:rPr lang="ru-RU" sz="2000" dirty="0" smtClean="0"/>
              <a:t>- инженерный подход; </a:t>
            </a:r>
          </a:p>
          <a:p>
            <a:pPr lvl="0">
              <a:buNone/>
            </a:pPr>
            <a:r>
              <a:rPr lang="ru-RU" sz="2000" dirty="0" smtClean="0"/>
              <a:t>- критическое мышление.</a:t>
            </a:r>
            <a:endParaRPr sz="2000" b="1" dirty="0">
              <a:latin typeface="Times New Roman" pitchFamily="18" charset="0"/>
              <a:ea typeface="Raleway"/>
              <a:cs typeface="Times New Roman" pitchFamily="18" charset="0"/>
              <a:sym typeface="Raleway"/>
            </a:endParaRPr>
          </a:p>
        </p:txBody>
      </p:sp>
      <p:pic>
        <p:nvPicPr>
          <p:cNvPr id="7" name="Рисунок 6" descr="viber imag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123478"/>
            <a:ext cx="2304257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епее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8224" y="1491630"/>
            <a:ext cx="2254050" cy="3424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viber image.jpgаап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0" y="2669975"/>
            <a:ext cx="2304256" cy="2473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IMG_6032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88224" y="123478"/>
            <a:ext cx="2205437" cy="17076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IMG_6031.JPG"/>
          <p:cNvPicPr>
            <a:picLocks noChangeAspect="1"/>
          </p:cNvPicPr>
          <p:nvPr/>
        </p:nvPicPr>
        <p:blipFill>
          <a:blip r:embed="rId8">
            <a:lum bright="-10000"/>
          </a:blip>
          <a:stretch>
            <a:fillRect/>
          </a:stretch>
        </p:blipFill>
        <p:spPr>
          <a:xfrm>
            <a:off x="2987824" y="3291830"/>
            <a:ext cx="3384376" cy="158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5252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2555776" y="411510"/>
            <a:ext cx="1847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771550"/>
            <a:ext cx="523832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200" dirty="0" smtClean="0"/>
          </a:p>
          <a:p>
            <a:endParaRPr lang="ru-RU" sz="12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Google Shape;153;p28"/>
          <p:cNvSpPr txBox="1"/>
          <p:nvPr/>
        </p:nvSpPr>
        <p:spPr>
          <a:xfrm>
            <a:off x="107504" y="267494"/>
            <a:ext cx="5256584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" sz="3000" b="1" dirty="0" smtClean="0">
              <a:solidFill>
                <a:schemeClr val="lt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" sz="3000" b="1" dirty="0" smtClean="0">
              <a:solidFill>
                <a:schemeClr val="lt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" name="Google Shape;154;p28"/>
          <p:cNvSpPr txBox="1">
            <a:spLocks/>
          </p:cNvSpPr>
          <p:nvPr/>
        </p:nvSpPr>
        <p:spPr>
          <a:xfrm>
            <a:off x="323528" y="843558"/>
            <a:ext cx="5544616" cy="3888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Google Shape;153;p28"/>
          <p:cNvSpPr txBox="1"/>
          <p:nvPr/>
        </p:nvSpPr>
        <p:spPr>
          <a:xfrm>
            <a:off x="467544" y="195486"/>
            <a:ext cx="5328592" cy="64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" sz="2000" b="1" dirty="0" smtClean="0">
              <a:solidFill>
                <a:schemeClr val="lt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 dirty="0" smtClean="0">
                <a:solidFill>
                  <a:schemeClr val="bg2"/>
                </a:solidFill>
                <a:latin typeface="Times New Roman" pitchFamily="18" charset="0"/>
                <a:ea typeface="Raleway"/>
                <a:cs typeface="Times New Roman" pitchFamily="18" charset="0"/>
                <a:sym typeface="Raleway"/>
              </a:rPr>
              <a:t>Формы работы с родителями применяемые в нашем дошкольном учреждении: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23528" y="555526"/>
            <a:ext cx="352839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Анкетирование;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Буклеты, памятки,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флаеры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Мастер – классы, семинары – практикумы;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Родительские собрания;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Тематические консультации;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Совместные досуги;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Открытые занятия с детьми  и родителями, организация “уголков для родителей”;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Оформление стендов,  (фотомонтажей);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Дни открытых дверей;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Рассылка информации по Соц. сети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Viber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WhatsApp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 mail.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Сайт дошкольного учреждения.</a:t>
            </a:r>
          </a:p>
          <a:p>
            <a:pPr>
              <a:buFont typeface="Wingdings" pitchFamily="2" charset="2"/>
              <a:buChar char="§"/>
            </a:pPr>
            <a:r>
              <a:rPr lang="ru-RU" dirty="0" err="1" smtClean="0">
                <a:solidFill>
                  <a:srgbClr val="33333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Воркшоп</a:t>
            </a:r>
            <a:r>
              <a:rPr lang="ru-RU" dirty="0" smtClean="0">
                <a:solidFill>
                  <a:srgbClr val="33333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Коллоквиумы;</a:t>
            </a:r>
          </a:p>
          <a:p>
            <a:pPr>
              <a:buFont typeface="Wingdings" pitchFamily="2" charset="2"/>
              <a:buChar char="§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Коворкинги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§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Хакерспейсы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endParaRPr lang="ru-RU" dirty="0" smtClean="0">
              <a:solidFill>
                <a:srgbClr val="333333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endParaRPr lang="ru-RU" dirty="0" smtClean="0">
              <a:solidFill>
                <a:srgbClr val="333333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solidFill>
                <a:srgbClr val="333333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18" name="Рисунок 17" descr="IMG_601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0152" y="195486"/>
            <a:ext cx="3024336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 descr="IMG_603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0152" y="2355726"/>
            <a:ext cx="3024336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 descr="IMG_6040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79912" y="699542"/>
            <a:ext cx="2273449" cy="15636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Рисунок 20" descr="IMG_6023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79912" y="2211710"/>
            <a:ext cx="2232248" cy="13921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Рисунок 23" descr="IMG_6058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79912" y="3579862"/>
            <a:ext cx="2232248" cy="1344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08520" y="0"/>
            <a:ext cx="925252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6"/>
          <p:cNvSpPr txBox="1">
            <a:spLocks noGrp="1"/>
          </p:cNvSpPr>
          <p:nvPr>
            <p:ph type="body" idx="4294967295"/>
          </p:nvPr>
        </p:nvSpPr>
        <p:spPr>
          <a:xfrm>
            <a:off x="611560" y="627534"/>
            <a:ext cx="4392488" cy="223224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buNone/>
            </a:pPr>
            <a:r>
              <a:rPr lang="ru-RU" sz="1400" dirty="0" smtClean="0">
                <a:solidFill>
                  <a:srgbClr val="333333"/>
                </a:solidFill>
                <a:highlight>
                  <a:srgbClr val="FFFFFF"/>
                </a:highlight>
                <a:latin typeface="Times New Roman" pitchFamily="18" charset="0"/>
                <a:ea typeface="Pacifico"/>
                <a:cs typeface="Times New Roman" pitchFamily="18" charset="0"/>
                <a:sym typeface="Pacifico"/>
              </a:rPr>
              <a:t>13 декабря состоялся «День  открытых дверей»  и встреча Совета родителей дошкольной организации.</a:t>
            </a:r>
          </a:p>
          <a:p>
            <a:pPr marL="0" indent="0" algn="just">
              <a:buNone/>
            </a:pPr>
            <a:r>
              <a:rPr lang="ru-RU" sz="1400" dirty="0" smtClean="0">
                <a:solidFill>
                  <a:srgbClr val="333333"/>
                </a:solidFill>
                <a:highlight>
                  <a:srgbClr val="FFFFFF"/>
                </a:highlight>
                <a:latin typeface="Times New Roman" pitchFamily="18" charset="0"/>
                <a:ea typeface="Pacifico"/>
                <a:cs typeface="Times New Roman" pitchFamily="18" charset="0"/>
                <a:sym typeface="Pacifico"/>
              </a:rPr>
              <a:t>Совет родителей состоит  из одного родителя (представителя) с каждой группы общеразвивающей направленности.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Цель проведения данного мероприятия – установление доверительных отношений между родителями и педагогами, определение задач совместного воспитания детей и их реализация в рамках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STEAM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технологии»</a:t>
            </a:r>
          </a:p>
          <a:p>
            <a:pPr marL="0" lvl="0" indent="0" algn="just">
              <a:buNone/>
            </a:pPr>
            <a:endParaRPr lang="ru-RU" sz="1400" dirty="0" smtClean="0">
              <a:solidFill>
                <a:srgbClr val="333333"/>
              </a:solidFill>
              <a:highlight>
                <a:srgbClr val="FFFFFF"/>
              </a:highlight>
              <a:latin typeface="Times New Roman" pitchFamily="18" charset="0"/>
              <a:ea typeface="Pacifico"/>
              <a:cs typeface="Times New Roman" pitchFamily="18" charset="0"/>
              <a:sym typeface="Pacifico"/>
            </a:endParaRPr>
          </a:p>
          <a:p>
            <a:pPr marL="0" lvl="0" indent="0" algn="just">
              <a:buNone/>
            </a:pPr>
            <a:endParaRPr lang="ru-RU" sz="1400" dirty="0" smtClean="0">
              <a:solidFill>
                <a:srgbClr val="333333"/>
              </a:solidFill>
              <a:highlight>
                <a:srgbClr val="FFFFFF"/>
              </a:highlight>
              <a:latin typeface="Times New Roman" pitchFamily="18" charset="0"/>
              <a:ea typeface="Pacifico"/>
              <a:cs typeface="Times New Roman" pitchFamily="18" charset="0"/>
              <a:sym typeface="Pacifico"/>
            </a:endParaRPr>
          </a:p>
          <a:p>
            <a:pPr marL="457200" lvl="0" indent="0" algn="l" rtl="0">
              <a:spcBef>
                <a:spcPts val="0"/>
              </a:spcBef>
              <a:spcAft>
                <a:spcPts val="1000"/>
              </a:spcAft>
              <a:buNone/>
            </a:pPr>
            <a:endParaRPr sz="1400" b="1"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55776" y="411510"/>
            <a:ext cx="1847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Google Shape;153;p28"/>
          <p:cNvSpPr txBox="1"/>
          <p:nvPr/>
        </p:nvSpPr>
        <p:spPr>
          <a:xfrm>
            <a:off x="107504" y="267494"/>
            <a:ext cx="5256584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" sz="3000" b="1" dirty="0" smtClean="0">
              <a:solidFill>
                <a:schemeClr val="lt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" sz="3000" b="1" dirty="0" smtClean="0">
              <a:solidFill>
                <a:schemeClr val="lt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" name="Google Shape;154;p28"/>
          <p:cNvSpPr txBox="1">
            <a:spLocks/>
          </p:cNvSpPr>
          <p:nvPr/>
        </p:nvSpPr>
        <p:spPr>
          <a:xfrm>
            <a:off x="323528" y="843558"/>
            <a:ext cx="5544616" cy="3888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Google Shape;153;p28"/>
          <p:cNvSpPr txBox="1"/>
          <p:nvPr/>
        </p:nvSpPr>
        <p:spPr>
          <a:xfrm>
            <a:off x="467544" y="195486"/>
            <a:ext cx="5221088" cy="64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 b="1" dirty="0" smtClean="0">
                <a:solidFill>
                  <a:schemeClr val="bg2"/>
                </a:solidFill>
                <a:latin typeface="Raleway"/>
                <a:ea typeface="Raleway"/>
                <a:cs typeface="Raleway"/>
                <a:sym typeface="Raleway"/>
              </a:rPr>
              <a:t>«День  открытых дверей» </a:t>
            </a:r>
          </a:p>
        </p:txBody>
      </p:sp>
      <p:pic>
        <p:nvPicPr>
          <p:cNvPr id="14" name="Рисунок 13" descr="ггг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3147814"/>
            <a:ext cx="2948947" cy="1995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 descr="viber imageоррррррррррррр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1840" y="3147814"/>
            <a:ext cx="2304256" cy="1995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 descr="гор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8064" y="2355726"/>
            <a:ext cx="3717032" cy="27877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Рисунок 20" descr="рргг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48064" y="123478"/>
            <a:ext cx="3717032" cy="27877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8500" y="162725"/>
            <a:ext cx="6466325" cy="4818049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6"/>
          <p:cNvSpPr txBox="1">
            <a:spLocks noGrp="1"/>
          </p:cNvSpPr>
          <p:nvPr>
            <p:ph type="body" idx="4294967295"/>
          </p:nvPr>
        </p:nvSpPr>
        <p:spPr>
          <a:xfrm>
            <a:off x="2720100" y="638075"/>
            <a:ext cx="3703800" cy="40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333333"/>
              </a:solidFill>
              <a:highlight>
                <a:srgbClr val="FFFFFF"/>
              </a:highlight>
              <a:latin typeface="Pacifico"/>
              <a:ea typeface="Pacifico"/>
              <a:cs typeface="Pacifico"/>
              <a:sym typeface="Pacific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dirty="0">
                <a:solidFill>
                  <a:srgbClr val="333333"/>
                </a:solidFill>
                <a:highlight>
                  <a:srgbClr val="FFFFFF"/>
                </a:highlight>
                <a:latin typeface="Pacifico"/>
                <a:ea typeface="Pacifico"/>
                <a:cs typeface="Pacifico"/>
                <a:sym typeface="Pacifico"/>
              </a:rPr>
              <a:t>Science is fun!</a:t>
            </a:r>
            <a:r>
              <a:rPr lang="ru" sz="1400" dirty="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400" dirty="0">
              <a:solidFill>
                <a:srgbClr val="33333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dirty="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Да, наука должна быть праздником!</a:t>
            </a:r>
            <a:endParaRPr sz="1400" dirty="0">
              <a:solidFill>
                <a:srgbClr val="33333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dirty="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Отныне учиться не значит сидеть за партой от звонка до звонка. </a:t>
            </a:r>
            <a:endParaRPr sz="1400" dirty="0">
              <a:solidFill>
                <a:srgbClr val="33333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dirty="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Учиться — значит получать опыт, применять знания на практике, конструировать, программировать и наслаждаться результатами. Она должна захватывать, «взрывать мозг», ломать стереотипы. В STEAM нет тестов и контрольных работ. Нет единственно верного решения. Ребенок получает полную свободу творчества и самовыражения.</a:t>
            </a:r>
            <a:endParaRPr sz="1400" dirty="0">
              <a:solidFill>
                <a:srgbClr val="33333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0"/>
              </a:spcBef>
              <a:spcAft>
                <a:spcPts val="1000"/>
              </a:spcAft>
              <a:buNone/>
            </a:pPr>
            <a:endParaRPr sz="1400" b="1" dirty="0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4" name="Рисунок 3" descr="IMG_606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411760" cy="1655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607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2240" y="0"/>
            <a:ext cx="2345457" cy="15636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_605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563638"/>
            <a:ext cx="2412268" cy="16081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_6080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32240" y="1491630"/>
            <a:ext cx="2447764" cy="1631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IMG_6057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6535" y="3075806"/>
            <a:ext cx="2417465" cy="17556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IMG_6041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505" y="3147814"/>
            <a:ext cx="2304256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312</Words>
  <Application>Microsoft Office PowerPoint</Application>
  <PresentationFormat>Экран (16:9)</PresentationFormat>
  <Paragraphs>68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7" baseType="lpstr">
      <vt:lpstr>Arial</vt:lpstr>
      <vt:lpstr>Times New Roman</vt:lpstr>
      <vt:lpstr>Wingdings</vt:lpstr>
      <vt:lpstr>Estrangelo Edessa</vt:lpstr>
      <vt:lpstr>Raleway</vt:lpstr>
      <vt:lpstr>Calibri</vt:lpstr>
      <vt:lpstr>Pacifico</vt:lpstr>
      <vt:lpstr>Lato</vt:lpstr>
      <vt:lpstr>Swiss</vt:lpstr>
      <vt:lpstr>Система взаимодействия с родителями в рамках реализации   “STEAM - технологии”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Система взаимодействия с родителями по  “STEAM - технологии”</dc:title>
  <dc:creator>Светлана</dc:creator>
  <cp:lastModifiedBy>Светлана</cp:lastModifiedBy>
  <cp:revision>32</cp:revision>
  <dcterms:modified xsi:type="dcterms:W3CDTF">2020-05-11T12:23:28Z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1514944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S9.0.1</vt:lpwstr>
  </property>
</Properties>
</file>