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3" r:id="rId4"/>
    <p:sldId id="270" r:id="rId5"/>
    <p:sldId id="261" r:id="rId6"/>
    <p:sldId id="264" r:id="rId7"/>
    <p:sldId id="275" r:id="rId8"/>
    <p:sldId id="265" r:id="rId9"/>
    <p:sldId id="277" r:id="rId10"/>
    <p:sldId id="27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xmlns="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677" autoAdjust="0"/>
  </p:normalViewPr>
  <p:slideViewPr>
    <p:cSldViewPr snapToGrid="0">
      <p:cViewPr>
        <p:scale>
          <a:sx n="67" d="100"/>
          <a:sy n="67" d="100"/>
        </p:scale>
        <p:origin x="-780" y="-3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3548319502649281"/>
          <c:y val="0.32980546954151774"/>
          <c:w val="0.50434467598503241"/>
          <c:h val="0.66339862869047905"/>
        </c:manualLayout>
      </c:layout>
      <c:pie3D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elete val="1"/>
            <c:txPr>
              <a:bodyPr/>
              <a:lstStyle/>
              <a:p>
                <a:pPr>
                  <a:defRPr sz="2400" b="1" i="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</c:dLbls>
          <c:cat>
            <c:strRef>
              <c:f>'Лист1'!$A$2:$A$7</c:f>
              <c:strCache>
                <c:ptCount val="6"/>
                <c:pt idx="0">
                  <c:v>Наборы LEGO-конструирования</c:v>
                </c:pt>
                <c:pt idx="1">
                  <c:v>Робототехническое оборудование</c:v>
                </c:pt>
                <c:pt idx="2">
                  <c:v>Игровое и учебное оборудование по математике</c:v>
                </c:pt>
                <c:pt idx="3">
                  <c:v>Игровое и учебное оборудование для  эксперементирования с объектами  живой и неживой природой</c:v>
                </c:pt>
                <c:pt idx="4">
                  <c:v>Курсовая подготовка педагогических работников</c:v>
                </c:pt>
                <c:pt idx="5">
                  <c:v>Интерактивное оборудование</c:v>
                </c:pt>
              </c:strCache>
            </c:strRef>
          </c:cat>
          <c:val>
            <c:numRef>
              <c:f>'Лист1'!$B$2:$B$7</c:f>
              <c:numCache>
                <c:formatCode>0%</c:formatCode>
                <c:ptCount val="6"/>
                <c:pt idx="0">
                  <c:v>0.30000000000000032</c:v>
                </c:pt>
                <c:pt idx="1">
                  <c:v>8.0000000000000099E-2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7.0000000000000034E-2</c:v>
                </c:pt>
                <c:pt idx="5">
                  <c:v>0.27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246621452364782"/>
          <c:y val="2.5425234378344465E-2"/>
          <c:w val="0.32541929195131036"/>
          <c:h val="0.91290472181395232"/>
        </c:manualLayout>
      </c:layout>
      <c:overlay val="1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jpe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jpe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5D8A7-AB7D-49AE-94BE-E4DF7B60413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B16F04-6163-4A36-91F9-33FA8DAD4DC5}">
      <dgm:prSet phldrT="[Текст]" custT="1"/>
      <dgm:spPr>
        <a:solidFill>
          <a:schemeClr val="accent1">
            <a:lumMod val="60000"/>
            <a:lumOff val="40000"/>
            <a:alpha val="40000"/>
          </a:schemeClr>
        </a:solidFill>
      </dgm:spPr>
      <dgm:t>
        <a:bodyPr/>
        <a:lstStyle/>
        <a:p>
          <a:pPr algn="l"/>
          <a:r>
            <a:rPr lang="ru-RU" sz="2200" dirty="0">
              <a:latin typeface="Times New Roman" pitchFamily="18" charset="0"/>
              <a:cs typeface="Times New Roman" pitchFamily="18" charset="0"/>
            </a:rPr>
            <a:t>Повышение 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уровня профессиональной 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компетентности педагогов по вопросам формирования научно-технического творчества в рамках реализации </a:t>
          </a:r>
          <a:r>
            <a:rPr lang="en-US" sz="2200" dirty="0">
              <a:latin typeface="Times New Roman" pitchFamily="18" charset="0"/>
              <a:cs typeface="Times New Roman" pitchFamily="18" charset="0"/>
            </a:rPr>
            <a:t>STEAM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– технологии</a:t>
          </a:r>
        </a:p>
      </dgm:t>
    </dgm:pt>
    <dgm:pt modelId="{1C367E77-1EEA-486A-9E2E-040DE7552F4B}" type="parTrans" cxnId="{1929505C-2E6F-480C-B2E5-6E0B736088D6}">
      <dgm:prSet/>
      <dgm:spPr/>
      <dgm:t>
        <a:bodyPr/>
        <a:lstStyle/>
        <a:p>
          <a:endParaRPr lang="ru-RU"/>
        </a:p>
      </dgm:t>
    </dgm:pt>
    <dgm:pt modelId="{BDC30857-ADFF-4F21-912B-98A8ED061110}" type="sibTrans" cxnId="{1929505C-2E6F-480C-B2E5-6E0B736088D6}">
      <dgm:prSet/>
      <dgm:spPr/>
      <dgm:t>
        <a:bodyPr/>
        <a:lstStyle/>
        <a:p>
          <a:endParaRPr lang="ru-RU"/>
        </a:p>
      </dgm:t>
    </dgm:pt>
    <dgm:pt modelId="{D7830821-DD01-4F06-8A22-C36E9810ADB7}">
      <dgm:prSet phldrT="[Текст]" custT="1"/>
      <dgm:spPr>
        <a:solidFill>
          <a:schemeClr val="accent1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Взаимодействие с социумом</a:t>
          </a:r>
        </a:p>
      </dgm:t>
    </dgm:pt>
    <dgm:pt modelId="{56B30E77-16BB-40E0-83B9-0361BE837FAD}" type="parTrans" cxnId="{010F6136-A660-4C38-A663-28ADD54207CC}">
      <dgm:prSet/>
      <dgm:spPr/>
      <dgm:t>
        <a:bodyPr/>
        <a:lstStyle/>
        <a:p>
          <a:endParaRPr lang="ru-RU"/>
        </a:p>
      </dgm:t>
    </dgm:pt>
    <dgm:pt modelId="{CF9E143D-401C-46CF-8494-C73D07322847}" type="sibTrans" cxnId="{010F6136-A660-4C38-A663-28ADD54207CC}">
      <dgm:prSet/>
      <dgm:spPr/>
      <dgm:t>
        <a:bodyPr/>
        <a:lstStyle/>
        <a:p>
          <a:endParaRPr lang="ru-RU"/>
        </a:p>
      </dgm:t>
    </dgm:pt>
    <dgm:pt modelId="{BFE9BD21-6349-42DA-97C0-73EF6B5789E3}">
      <dgm:prSet/>
      <dgm:spPr>
        <a:solidFill>
          <a:schemeClr val="accent1">
            <a:lumMod val="60000"/>
            <a:lumOff val="40000"/>
            <a:alpha val="40000"/>
          </a:schemeClr>
        </a:solidFill>
      </dgm:spPr>
      <dgm:t>
        <a:bodyPr/>
        <a:lstStyle/>
        <a:p>
          <a:pPr algn="l"/>
          <a:endParaRPr lang="ru-RU" sz="1300" dirty="0"/>
        </a:p>
      </dgm:t>
    </dgm:pt>
    <dgm:pt modelId="{62D74554-F1ED-49B4-BECE-366EFBA03FF3}" type="parTrans" cxnId="{D4D17E14-3101-4B7D-87FE-17C65EE54574}">
      <dgm:prSet/>
      <dgm:spPr/>
      <dgm:t>
        <a:bodyPr/>
        <a:lstStyle/>
        <a:p>
          <a:endParaRPr lang="ru-RU"/>
        </a:p>
      </dgm:t>
    </dgm:pt>
    <dgm:pt modelId="{B26DD5AF-08F4-4688-9C6E-A2B60848479A}" type="sibTrans" cxnId="{D4D17E14-3101-4B7D-87FE-17C65EE54574}">
      <dgm:prSet/>
      <dgm:spPr/>
      <dgm:t>
        <a:bodyPr/>
        <a:lstStyle/>
        <a:p>
          <a:endParaRPr lang="ru-RU"/>
        </a:p>
      </dgm:t>
    </dgm:pt>
    <dgm:pt modelId="{69700FE2-F14A-4BA2-A664-F83B40507F2B}">
      <dgm:prSet custT="1"/>
      <dgm:spPr>
        <a:solidFill>
          <a:schemeClr val="accent1">
            <a:lumMod val="60000"/>
            <a:lumOff val="40000"/>
            <a:alpha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100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     Интеграция </a:t>
          </a:r>
        </a:p>
        <a:p>
          <a:pPr algn="l">
            <a:lnSpc>
              <a:spcPct val="100000"/>
            </a:lnSpc>
            <a:spcAft>
              <a:spcPts val="100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STEAM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– технологии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 образовательный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процесс ДОУ</a:t>
          </a:r>
        </a:p>
      </dgm:t>
    </dgm:pt>
    <dgm:pt modelId="{5A2ED38F-35BD-40D5-B6C9-88E7B3A8885B}" type="parTrans" cxnId="{69D92985-6099-45E6-898B-7A1402DE4399}">
      <dgm:prSet/>
      <dgm:spPr/>
      <dgm:t>
        <a:bodyPr/>
        <a:lstStyle/>
        <a:p>
          <a:endParaRPr lang="ru-RU"/>
        </a:p>
      </dgm:t>
    </dgm:pt>
    <dgm:pt modelId="{AC156F92-5A93-4625-ADB8-747E4AA9C700}" type="sibTrans" cxnId="{69D92985-6099-45E6-898B-7A1402DE4399}">
      <dgm:prSet/>
      <dgm:spPr/>
      <dgm:t>
        <a:bodyPr/>
        <a:lstStyle/>
        <a:p>
          <a:endParaRPr lang="ru-RU"/>
        </a:p>
      </dgm:t>
    </dgm:pt>
    <dgm:pt modelId="{A4D92FC0-AB2B-4AAF-BEB5-EE1624B26042}">
      <dgm:prSet custT="1"/>
      <dgm:spPr>
        <a:solidFill>
          <a:schemeClr val="accent1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Создание современной информационно-образовательная среды </a:t>
          </a:r>
        </a:p>
      </dgm:t>
    </dgm:pt>
    <dgm:pt modelId="{4474C219-3BF5-4EEC-999C-1BA68629053B}" type="parTrans" cxnId="{2F9B5BF1-7221-4182-AB16-A6F2BFBE25E6}">
      <dgm:prSet/>
      <dgm:spPr/>
      <dgm:t>
        <a:bodyPr/>
        <a:lstStyle/>
        <a:p>
          <a:endParaRPr lang="ru-RU"/>
        </a:p>
      </dgm:t>
    </dgm:pt>
    <dgm:pt modelId="{98FBF55F-9880-494B-B2FB-65D59A18676D}" type="sibTrans" cxnId="{2F9B5BF1-7221-4182-AB16-A6F2BFBE25E6}">
      <dgm:prSet/>
      <dgm:spPr/>
      <dgm:t>
        <a:bodyPr/>
        <a:lstStyle/>
        <a:p>
          <a:endParaRPr lang="ru-RU"/>
        </a:p>
      </dgm:t>
    </dgm:pt>
    <dgm:pt modelId="{DF1CC1FC-0D7C-4630-BA68-F54CC6A804D7}" type="pres">
      <dgm:prSet presAssocID="{D4D5D8A7-AB7D-49AE-94BE-E4DF7B6041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FDC7A8-59D1-46EC-B155-14E36845187D}" type="pres">
      <dgm:prSet presAssocID="{A4D92FC0-AB2B-4AAF-BEB5-EE1624B26042}" presName="composite" presStyleCnt="0"/>
      <dgm:spPr/>
    </dgm:pt>
    <dgm:pt modelId="{B8F212B6-6F57-48B1-A562-1086BD1BB6E2}" type="pres">
      <dgm:prSet presAssocID="{A4D92FC0-AB2B-4AAF-BEB5-EE1624B26042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3C5C2-47CC-42A5-AC45-51E0F7AC3164}" type="pres">
      <dgm:prSet presAssocID="{A4D92FC0-AB2B-4AAF-BEB5-EE1624B26042}" presName="rect2" presStyleLbl="fgImgPlace1" presStyleIdx="0" presStyleCnt="4" custScaleX="116898" custScaleY="72882" custLinFactNeighborX="2167" custLinFactNeighborY="-111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2ABCE2B-04DB-41DF-8C36-364249A6C943}" type="pres">
      <dgm:prSet presAssocID="{98FBF55F-9880-494B-B2FB-65D59A18676D}" presName="sibTrans" presStyleCnt="0"/>
      <dgm:spPr/>
    </dgm:pt>
    <dgm:pt modelId="{9D41982B-0E91-4A4B-97FF-0B821818C5A6}" type="pres">
      <dgm:prSet presAssocID="{69700FE2-F14A-4BA2-A664-F83B40507F2B}" presName="composite" presStyleCnt="0"/>
      <dgm:spPr/>
    </dgm:pt>
    <dgm:pt modelId="{4036ACBB-1DA3-4B2A-B95F-187A64C94213}" type="pres">
      <dgm:prSet presAssocID="{69700FE2-F14A-4BA2-A664-F83B40507F2B}" presName="rect1" presStyleLbl="trAlignAcc1" presStyleIdx="1" presStyleCnt="4" custScaleX="91417" custLinFactNeighborX="1599" custLinFactNeighborY="2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C6B82-4CED-4B0E-8F3F-16F0AB880616}" type="pres">
      <dgm:prSet presAssocID="{69700FE2-F14A-4BA2-A664-F83B40507F2B}" presName="rect2" presStyleLbl="fgImgPlace1" presStyleIdx="1" presStyleCnt="4" custScaleX="121895" custScaleY="69275" custLinFactNeighborX="2686" custLinFactNeighborY="-1319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7672E8E-AFBF-49C3-8C65-2DE5C16A5265}" type="pres">
      <dgm:prSet presAssocID="{AC156F92-5A93-4625-ADB8-747E4AA9C700}" presName="sibTrans" presStyleCnt="0"/>
      <dgm:spPr/>
    </dgm:pt>
    <dgm:pt modelId="{BBF4B3D8-4D2B-469B-B914-2E2DC8B3A8D5}" type="pres">
      <dgm:prSet presAssocID="{9AB16F04-6163-4A36-91F9-33FA8DAD4DC5}" presName="composite" presStyleCnt="0"/>
      <dgm:spPr/>
    </dgm:pt>
    <dgm:pt modelId="{AD99CD1A-56D0-48CE-9D27-9A3F7545028F}" type="pres">
      <dgm:prSet presAssocID="{9AB16F04-6163-4A36-91F9-33FA8DAD4DC5}" presName="rect1" presStyleLbl="trAlignAcc1" presStyleIdx="2" presStyleCnt="4" custScaleY="133985" custLinFactNeighborX="305" custLinFactNeighborY="11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31F1C-DC8E-476E-B21C-C238833919A5}" type="pres">
      <dgm:prSet presAssocID="{9AB16F04-6163-4A36-91F9-33FA8DAD4DC5}" presName="rect2" presStyleLbl="fgImgPlace1" presStyleIdx="2" presStyleCnt="4" custScaleX="104636" custScaleY="74203" custLinFactNeighborX="5186" custLinFactNeighborY="-1298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1BFD9A3-AC6F-403C-9DA3-DD149DE159A5}" type="pres">
      <dgm:prSet presAssocID="{BDC30857-ADFF-4F21-912B-98A8ED061110}" presName="sibTrans" presStyleCnt="0"/>
      <dgm:spPr/>
    </dgm:pt>
    <dgm:pt modelId="{259EB845-7539-4EB3-A360-D2B79D7CE821}" type="pres">
      <dgm:prSet presAssocID="{D7830821-DD01-4F06-8A22-C36E9810ADB7}" presName="composite" presStyleCnt="0"/>
      <dgm:spPr/>
    </dgm:pt>
    <dgm:pt modelId="{51D0E4CB-41DC-43C3-8883-17803A088A56}" type="pres">
      <dgm:prSet presAssocID="{D7830821-DD01-4F06-8A22-C36E9810ADB7}" presName="rect1" presStyleLbl="trAlignAcc1" presStyleIdx="3" presStyleCnt="4" custScaleX="94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CEC7D-A93E-4678-8307-078F6E55B0AB}" type="pres">
      <dgm:prSet presAssocID="{D7830821-DD01-4F06-8A22-C36E9810ADB7}" presName="rect2" presStyleLbl="fgImgPlace1" presStyleIdx="3" presStyleCnt="4" custScaleX="112886" custScaleY="78795" custLinFactNeighborX="-2725" custLinFactNeighborY="-7349"/>
      <dgm:spPr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09DBEC24-CCE8-4E00-9BA1-9AA8BF9D55C2}" type="presOf" srcId="{69700FE2-F14A-4BA2-A664-F83B40507F2B}" destId="{4036ACBB-1DA3-4B2A-B95F-187A64C94213}" srcOrd="0" destOrd="0" presId="urn:microsoft.com/office/officeart/2008/layout/PictureStrips"/>
    <dgm:cxn modelId="{813C773A-2547-43AB-A9F7-E24CE6592176}" type="presOf" srcId="{BFE9BD21-6349-42DA-97C0-73EF6B5789E3}" destId="{AD99CD1A-56D0-48CE-9D27-9A3F7545028F}" srcOrd="0" destOrd="1" presId="urn:microsoft.com/office/officeart/2008/layout/PictureStrips"/>
    <dgm:cxn modelId="{B8A76073-B01E-489F-91DE-45E01DF429C7}" type="presOf" srcId="{9AB16F04-6163-4A36-91F9-33FA8DAD4DC5}" destId="{AD99CD1A-56D0-48CE-9D27-9A3F7545028F}" srcOrd="0" destOrd="0" presId="urn:microsoft.com/office/officeart/2008/layout/PictureStrips"/>
    <dgm:cxn modelId="{DABC3694-B605-4C9E-93F8-3826C69887C7}" type="presOf" srcId="{D7830821-DD01-4F06-8A22-C36E9810ADB7}" destId="{51D0E4CB-41DC-43C3-8883-17803A088A56}" srcOrd="0" destOrd="0" presId="urn:microsoft.com/office/officeart/2008/layout/PictureStrips"/>
    <dgm:cxn modelId="{3095F58F-8455-42EC-8356-602CD22FF48D}" type="presOf" srcId="{A4D92FC0-AB2B-4AAF-BEB5-EE1624B26042}" destId="{B8F212B6-6F57-48B1-A562-1086BD1BB6E2}" srcOrd="0" destOrd="0" presId="urn:microsoft.com/office/officeart/2008/layout/PictureStrips"/>
    <dgm:cxn modelId="{2F9B5BF1-7221-4182-AB16-A6F2BFBE25E6}" srcId="{D4D5D8A7-AB7D-49AE-94BE-E4DF7B604133}" destId="{A4D92FC0-AB2B-4AAF-BEB5-EE1624B26042}" srcOrd="0" destOrd="0" parTransId="{4474C219-3BF5-4EEC-999C-1BA68629053B}" sibTransId="{98FBF55F-9880-494B-B2FB-65D59A18676D}"/>
    <dgm:cxn modelId="{69D92985-6099-45E6-898B-7A1402DE4399}" srcId="{D4D5D8A7-AB7D-49AE-94BE-E4DF7B604133}" destId="{69700FE2-F14A-4BA2-A664-F83B40507F2B}" srcOrd="1" destOrd="0" parTransId="{5A2ED38F-35BD-40D5-B6C9-88E7B3A8885B}" sibTransId="{AC156F92-5A93-4625-ADB8-747E4AA9C700}"/>
    <dgm:cxn modelId="{1929505C-2E6F-480C-B2E5-6E0B736088D6}" srcId="{D4D5D8A7-AB7D-49AE-94BE-E4DF7B604133}" destId="{9AB16F04-6163-4A36-91F9-33FA8DAD4DC5}" srcOrd="2" destOrd="0" parTransId="{1C367E77-1EEA-486A-9E2E-040DE7552F4B}" sibTransId="{BDC30857-ADFF-4F21-912B-98A8ED061110}"/>
    <dgm:cxn modelId="{7BABBD8A-DF9A-4E06-8E9C-5EF69EC1DE1A}" type="presOf" srcId="{D4D5D8A7-AB7D-49AE-94BE-E4DF7B604133}" destId="{DF1CC1FC-0D7C-4630-BA68-F54CC6A804D7}" srcOrd="0" destOrd="0" presId="urn:microsoft.com/office/officeart/2008/layout/PictureStrips"/>
    <dgm:cxn modelId="{D4D17E14-3101-4B7D-87FE-17C65EE54574}" srcId="{9AB16F04-6163-4A36-91F9-33FA8DAD4DC5}" destId="{BFE9BD21-6349-42DA-97C0-73EF6B5789E3}" srcOrd="0" destOrd="0" parTransId="{62D74554-F1ED-49B4-BECE-366EFBA03FF3}" sibTransId="{B26DD5AF-08F4-4688-9C6E-A2B60848479A}"/>
    <dgm:cxn modelId="{010F6136-A660-4C38-A663-28ADD54207CC}" srcId="{D4D5D8A7-AB7D-49AE-94BE-E4DF7B604133}" destId="{D7830821-DD01-4F06-8A22-C36E9810ADB7}" srcOrd="3" destOrd="0" parTransId="{56B30E77-16BB-40E0-83B9-0361BE837FAD}" sibTransId="{CF9E143D-401C-46CF-8494-C73D07322847}"/>
    <dgm:cxn modelId="{454D530B-3ADB-4D93-9723-CB111882BA7F}" type="presParOf" srcId="{DF1CC1FC-0D7C-4630-BA68-F54CC6A804D7}" destId="{7DFDC7A8-59D1-46EC-B155-14E36845187D}" srcOrd="0" destOrd="0" presId="urn:microsoft.com/office/officeart/2008/layout/PictureStrips"/>
    <dgm:cxn modelId="{DCA51B1A-FE6E-4952-BC74-F3CE2E435B66}" type="presParOf" srcId="{7DFDC7A8-59D1-46EC-B155-14E36845187D}" destId="{B8F212B6-6F57-48B1-A562-1086BD1BB6E2}" srcOrd="0" destOrd="0" presId="urn:microsoft.com/office/officeart/2008/layout/PictureStrips"/>
    <dgm:cxn modelId="{9AF0AC6D-4B16-402A-B0DA-9206B2AF99CA}" type="presParOf" srcId="{7DFDC7A8-59D1-46EC-B155-14E36845187D}" destId="{4C23C5C2-47CC-42A5-AC45-51E0F7AC3164}" srcOrd="1" destOrd="0" presId="urn:microsoft.com/office/officeart/2008/layout/PictureStrips"/>
    <dgm:cxn modelId="{04A4634F-EBF1-4922-9777-27146B8A1C06}" type="presParOf" srcId="{DF1CC1FC-0D7C-4630-BA68-F54CC6A804D7}" destId="{22ABCE2B-04DB-41DF-8C36-364249A6C943}" srcOrd="1" destOrd="0" presId="urn:microsoft.com/office/officeart/2008/layout/PictureStrips"/>
    <dgm:cxn modelId="{38FCB9C1-EF01-448B-A6E9-74957AD7EB5A}" type="presParOf" srcId="{DF1CC1FC-0D7C-4630-BA68-F54CC6A804D7}" destId="{9D41982B-0E91-4A4B-97FF-0B821818C5A6}" srcOrd="2" destOrd="0" presId="urn:microsoft.com/office/officeart/2008/layout/PictureStrips"/>
    <dgm:cxn modelId="{9ED03F0D-AB71-4B49-91AF-026CC61E6267}" type="presParOf" srcId="{9D41982B-0E91-4A4B-97FF-0B821818C5A6}" destId="{4036ACBB-1DA3-4B2A-B95F-187A64C94213}" srcOrd="0" destOrd="0" presId="urn:microsoft.com/office/officeart/2008/layout/PictureStrips"/>
    <dgm:cxn modelId="{109D9468-30CD-4BCF-AB0B-234787F1E2D4}" type="presParOf" srcId="{9D41982B-0E91-4A4B-97FF-0B821818C5A6}" destId="{A20C6B82-4CED-4B0E-8F3F-16F0AB880616}" srcOrd="1" destOrd="0" presId="urn:microsoft.com/office/officeart/2008/layout/PictureStrips"/>
    <dgm:cxn modelId="{00A420D2-A364-462D-BBEB-8AA7C848B451}" type="presParOf" srcId="{DF1CC1FC-0D7C-4630-BA68-F54CC6A804D7}" destId="{67672E8E-AFBF-49C3-8C65-2DE5C16A5265}" srcOrd="3" destOrd="0" presId="urn:microsoft.com/office/officeart/2008/layout/PictureStrips"/>
    <dgm:cxn modelId="{BB80FFFD-3368-4D51-B036-CEFF7B125DB1}" type="presParOf" srcId="{DF1CC1FC-0D7C-4630-BA68-F54CC6A804D7}" destId="{BBF4B3D8-4D2B-469B-B914-2E2DC8B3A8D5}" srcOrd="4" destOrd="0" presId="urn:microsoft.com/office/officeart/2008/layout/PictureStrips"/>
    <dgm:cxn modelId="{67398ECB-B403-4D1F-8B35-0227D130401D}" type="presParOf" srcId="{BBF4B3D8-4D2B-469B-B914-2E2DC8B3A8D5}" destId="{AD99CD1A-56D0-48CE-9D27-9A3F7545028F}" srcOrd="0" destOrd="0" presId="urn:microsoft.com/office/officeart/2008/layout/PictureStrips"/>
    <dgm:cxn modelId="{F75C0369-AA13-4B95-9968-2EA3974C1253}" type="presParOf" srcId="{BBF4B3D8-4D2B-469B-B914-2E2DC8B3A8D5}" destId="{01931F1C-DC8E-476E-B21C-C238833919A5}" srcOrd="1" destOrd="0" presId="urn:microsoft.com/office/officeart/2008/layout/PictureStrips"/>
    <dgm:cxn modelId="{3C9EB25A-D586-475C-9E7D-67B2FE514471}" type="presParOf" srcId="{DF1CC1FC-0D7C-4630-BA68-F54CC6A804D7}" destId="{71BFD9A3-AC6F-403C-9DA3-DD149DE159A5}" srcOrd="5" destOrd="0" presId="urn:microsoft.com/office/officeart/2008/layout/PictureStrips"/>
    <dgm:cxn modelId="{640583D5-420B-4299-818B-B769932B579E}" type="presParOf" srcId="{DF1CC1FC-0D7C-4630-BA68-F54CC6A804D7}" destId="{259EB845-7539-4EB3-A360-D2B79D7CE821}" srcOrd="6" destOrd="0" presId="urn:microsoft.com/office/officeart/2008/layout/PictureStrips"/>
    <dgm:cxn modelId="{77F78FF3-94E7-4B45-833E-D78E3F2EEF61}" type="presParOf" srcId="{259EB845-7539-4EB3-A360-D2B79D7CE821}" destId="{51D0E4CB-41DC-43C3-8883-17803A088A56}" srcOrd="0" destOrd="0" presId="urn:microsoft.com/office/officeart/2008/layout/PictureStrips"/>
    <dgm:cxn modelId="{E0BF19A8-29A8-4652-B8FD-FF6E5DC574D8}" type="presParOf" srcId="{259EB845-7539-4EB3-A360-D2B79D7CE821}" destId="{074CEC7D-A93E-4678-8307-078F6E55B0A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F212B6-6F57-48B1-A562-1086BD1BB6E2}">
      <dsp:nvSpPr>
        <dsp:cNvPr id="0" name=""/>
        <dsp:cNvSpPr/>
      </dsp:nvSpPr>
      <dsp:spPr>
        <a:xfrm>
          <a:off x="332754" y="289513"/>
          <a:ext cx="5469030" cy="1709071"/>
        </a:xfrm>
        <a:prstGeom prst="rect">
          <a:avLst/>
        </a:prstGeom>
        <a:solidFill>
          <a:schemeClr val="accent1">
            <a:lumMod val="60000"/>
            <a:lumOff val="4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7611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Создание современной информационно-образовательная среды </a:t>
          </a:r>
        </a:p>
      </dsp:txBody>
      <dsp:txXfrm>
        <a:off x="332754" y="289513"/>
        <a:ext cx="5469030" cy="1709071"/>
      </dsp:txXfrm>
    </dsp:sp>
    <dsp:sp modelId="{4C23C5C2-47CC-42A5-AC45-51E0F7AC3164}">
      <dsp:nvSpPr>
        <dsp:cNvPr id="0" name=""/>
        <dsp:cNvSpPr/>
      </dsp:nvSpPr>
      <dsp:spPr>
        <a:xfrm>
          <a:off x="29723" y="85716"/>
          <a:ext cx="1398509" cy="130788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6ACBB-1DA3-4B2A-B95F-187A64C94213}">
      <dsp:nvSpPr>
        <dsp:cNvPr id="0" name=""/>
        <dsp:cNvSpPr/>
      </dsp:nvSpPr>
      <dsp:spPr>
        <a:xfrm>
          <a:off x="6632743" y="331475"/>
          <a:ext cx="4999623" cy="1709071"/>
        </a:xfrm>
        <a:prstGeom prst="rect">
          <a:avLst/>
        </a:prstGeom>
        <a:solidFill>
          <a:schemeClr val="accent1">
            <a:lumMod val="60000"/>
            <a:lumOff val="4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7611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1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      Интеграция 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1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STEAM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– технологии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в образовательный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процесс ДОУ</a:t>
          </a:r>
        </a:p>
      </dsp:txBody>
      <dsp:txXfrm>
        <a:off x="6632743" y="331475"/>
        <a:ext cx="4999623" cy="1709071"/>
      </dsp:txXfrm>
    </dsp:sp>
    <dsp:sp modelId="{A20C6B82-4CED-4B0E-8F3F-16F0AB880616}">
      <dsp:nvSpPr>
        <dsp:cNvPr id="0" name=""/>
        <dsp:cNvSpPr/>
      </dsp:nvSpPr>
      <dsp:spPr>
        <a:xfrm>
          <a:off x="6067529" y="79717"/>
          <a:ext cx="1458291" cy="124315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9CD1A-56D0-48CE-9D27-9A3F7545028F}">
      <dsp:nvSpPr>
        <dsp:cNvPr id="0" name=""/>
        <dsp:cNvSpPr/>
      </dsp:nvSpPr>
      <dsp:spPr>
        <a:xfrm>
          <a:off x="294380" y="2394568"/>
          <a:ext cx="5469030" cy="2289899"/>
        </a:xfrm>
        <a:prstGeom prst="rect">
          <a:avLst/>
        </a:prstGeom>
        <a:solidFill>
          <a:schemeClr val="accent1">
            <a:lumMod val="60000"/>
            <a:lumOff val="4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7611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Повышение 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уровня профессиональной 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компетентности педагогов по вопросам формирования научно-технического творчества в рамках реализации </a:t>
          </a:r>
          <a:r>
            <a:rPr lang="en-US" sz="2200" kern="1200" dirty="0">
              <a:latin typeface="Times New Roman" pitchFamily="18" charset="0"/>
              <a:cs typeface="Times New Roman" pitchFamily="18" charset="0"/>
            </a:rPr>
            <a:t>STEAM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– технологии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294380" y="2394568"/>
        <a:ext cx="5469030" cy="2289899"/>
      </dsp:txXfrm>
    </dsp:sp>
    <dsp:sp modelId="{01931F1C-DC8E-476E-B21C-C238833919A5}">
      <dsp:nvSpPr>
        <dsp:cNvPr id="0" name=""/>
        <dsp:cNvSpPr/>
      </dsp:nvSpPr>
      <dsp:spPr>
        <a:xfrm>
          <a:off x="84135" y="2236139"/>
          <a:ext cx="1251813" cy="1331591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0E4CB-41DC-43C3-8883-17803A088A56}">
      <dsp:nvSpPr>
        <dsp:cNvPr id="0" name=""/>
        <dsp:cNvSpPr/>
      </dsp:nvSpPr>
      <dsp:spPr>
        <a:xfrm>
          <a:off x="6429352" y="2512894"/>
          <a:ext cx="5180921" cy="1709071"/>
        </a:xfrm>
        <a:prstGeom prst="rect">
          <a:avLst/>
        </a:prstGeom>
        <a:solidFill>
          <a:schemeClr val="accent1">
            <a:lumMod val="40000"/>
            <a:lumOff val="6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7611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Взаимодействие с социумом</a:t>
          </a:r>
        </a:p>
      </dsp:txBody>
      <dsp:txXfrm>
        <a:off x="6429352" y="2512894"/>
        <a:ext cx="5180921" cy="1709071"/>
      </dsp:txXfrm>
    </dsp:sp>
    <dsp:sp modelId="{074CEC7D-A93E-4678-8307-078F6E55B0AB}">
      <dsp:nvSpPr>
        <dsp:cNvPr id="0" name=""/>
        <dsp:cNvSpPr/>
      </dsp:nvSpPr>
      <dsp:spPr>
        <a:xfrm>
          <a:off x="5947740" y="2324413"/>
          <a:ext cx="1350512" cy="1413996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0.31417</cdr:x>
      <cdr:y>0.53601</cdr:y>
    </cdr:from>
    <cdr:to>
      <cdr:x>0.47807</cdr:x>
      <cdr:y>0.61852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3505407" y="3005031"/>
          <a:ext cx="1828800" cy="462578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300.000 рублей </a:t>
          </a: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0.35852</cdr:x>
      <cdr:y>0.18212</cdr:y>
    </cdr:from>
    <cdr:to>
      <cdr:x>0.55328</cdr:x>
      <cdr:y>0.26447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4000258" y="1021050"/>
          <a:ext cx="2173044" cy="4616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sz="2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7E4206-BAC0-403A-BFF2-D938E3855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2B884C7-E0B1-4199-A013-5EA36AD9E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5A33B7-3DD4-4CF7-91F8-EB17345C9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126E-F03A-4D09-8C7D-E3F9FAEAA718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3BEB06-AE02-4E80-B234-BAD3CF930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10FD28-C86D-4E7E-9F0B-131EF31F5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F831-49CF-4DF9-974D-B278AAF78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618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925C4A-CDAF-49CD-A368-D20AA6D8F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72B84B4-C36A-4833-845B-C9E559558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5949203-A36C-4FF8-B2F6-21052A541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126E-F03A-4D09-8C7D-E3F9FAEAA718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2DA3FE-E2B1-42B1-80F6-C7ACB1C8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80A01E-7B47-4252-9364-F7FDF575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F831-49CF-4DF9-974D-B278AAF78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180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8B4A5C0-49E7-43C1-A9D1-629BF57F45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99B48B5-A44D-4BC7-9408-4A17674ED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245964-B8CD-48E5-9087-25C0C8C4D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126E-F03A-4D09-8C7D-E3F9FAEAA718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69DB8C-8E6A-4E40-8862-0997D4E5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C02CB3-52AE-4A2D-B92D-3481472BF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F831-49CF-4DF9-974D-B278AAF78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08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FBE4C3-E6AE-4121-8773-6E16111EB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3013A2-8D85-4A89-9581-9C603D207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34A8DF-62C0-45D7-9246-4C9F324D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126E-F03A-4D09-8C7D-E3F9FAEAA718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F4702A-547E-431E-B809-58B2C0F75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E3CD87-5E40-4D15-BEC4-19BBCCB2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F831-49CF-4DF9-974D-B278AAF78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376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023907-C11C-4D69-A57F-838FFDC7D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D2A426D-064C-4689-A306-259E43014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DDBF84-70E3-435A-A2B6-03481C09A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126E-F03A-4D09-8C7D-E3F9FAEAA718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21990D-8B41-4D51-B797-80BF21895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579FBD-1015-4164-AF32-7F98A53A0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F831-49CF-4DF9-974D-B278AAF78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374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8B31C4-E9AC-40C6-A2C5-6526DC24B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37FFB0-EC74-4D3C-80A2-06DB517C9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FBE91CC-90C4-4631-94A4-B4BB664C8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FA6FC1A-D671-404C-8EA9-6D9803EE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126E-F03A-4D09-8C7D-E3F9FAEAA718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DB06E10-427B-4B98-8653-EA93D0EF9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A94E967-1753-4444-BDC1-528CB517D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F831-49CF-4DF9-974D-B278AAF78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53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B46DCE-82DE-4DC2-A3FB-E601554D9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F98B606-E323-4AFF-AB87-4A6431AD3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304613C-BBD3-4939-B7EF-E4149F090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31538EA-E248-4B26-B5C6-D079DE77A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2711AF8-9C70-440C-AEB5-DB43CFD6D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DFBD45C-E7E3-40B6-9A84-3D60467C5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126E-F03A-4D09-8C7D-E3F9FAEAA718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2E734EF-96B1-4840-9404-7A5A2A6BD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BBD8001-76BB-4947-B8E4-77207E4C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F831-49CF-4DF9-974D-B278AAF78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73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5FD20-784E-4398-922B-9B05768AA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E6681E4-B9DD-4D85-A7BE-880E10595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126E-F03A-4D09-8C7D-E3F9FAEAA718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C7858E7-0BBF-4B9E-BE49-2657F2872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C93899A-989D-42F6-A074-4BA43DA8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F831-49CF-4DF9-974D-B278AAF78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187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E1DAB72-AB50-41E6-B500-66CE3D21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126E-F03A-4D09-8C7D-E3F9FAEAA718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53F2675-8216-4F54-8865-7CE2231AA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C1821A6-DF70-4F92-97BE-215E4EAE8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F831-49CF-4DF9-974D-B278AAF78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276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C77E88-D69A-4D22-A11C-8916B9402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30A3C8-8EBC-40BE-93F4-B1F6FA95D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2234338-5D6D-4155-AD45-56CBE6D2B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816E824-8862-4B30-8AB3-E8243794A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126E-F03A-4D09-8C7D-E3F9FAEAA718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9A051AC-73D6-4274-8402-A8926407E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8B3189B-8082-44C2-9D03-AD33FEB51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F831-49CF-4DF9-974D-B278AAF78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797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730297-91EA-4623-A790-0FACA7D95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FF066D4-75DC-47FB-9F46-637C6516B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6F3C3FE-0A1F-45C1-A929-C68323397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BD3541B-5D51-4409-B76B-59FDBF3E1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126E-F03A-4D09-8C7D-E3F9FAEAA718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CE04CD-77A0-4679-AEF6-00940D409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7A993B-2620-4132-93CD-E10C2659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F831-49CF-4DF9-974D-B278AAF78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883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13400D-1B4A-469F-97FC-6692419E9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A472412-C0FD-491A-902C-CF30064D3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E740AE-39E7-4D9E-AB2D-51BD6BB938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6126E-F03A-4D09-8C7D-E3F9FAEAA718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993435-86EE-42DF-9928-BFDA71FE9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140669-BC50-4A92-9530-5EE45C8B6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DF831-49CF-4DF9-974D-B278AAF78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945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20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microsoft.com/office/2007/relationships/hdphoto" Target="../../word/media/hdphoto1.wdp"/><Relationship Id="rId4" Type="http://schemas.openxmlformats.org/officeDocument/2006/relationships/image" Target="../media/image22.jpeg"/><Relationship Id="rId9" Type="http://schemas.microsoft.com/office/2007/relationships/hdphoto" Target="NULL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dou40.edu-nv.ru/metodika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8938" y="1028699"/>
            <a:ext cx="11631125" cy="565785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г. Нижневартовска ДС №40 «Золотая рыбка» 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статусе региональной инновационной площадки 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ХМАО-Югры  в 2020г.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Тема: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научно-технического творчества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детей старшего дошкольного возраста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средствами STEAM- технологии»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07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</a:rPr>
              <a:t>Муниципальное автономное дошкольное образовательное учреждение </a:t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города Нижневартовска детский сад №40 «Золотая рыбка»</a:t>
            </a:r>
            <a:endParaRPr lang="ru-RU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65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Перспективы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внедрению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STEAM–технологии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1077" y="1639614"/>
            <a:ext cx="11634951" cy="501343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Открыть с 01.09.2020г.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для воспитанников 3-6 лет с реализацией парциальной программы «Развитие научно-технического творчества у детей старшего дошкольного возраста средствами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STEAM-технологии»  (2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для воспитанников 3-4 лет;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группу для воспитанников 4-5 лет и 1 группу для воспитанников 5-6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лет).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Обучить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2020-2021 учебном году с применением STEAM-технологии  108 воспитанников: 52(3-4 лет); 26 (4-5 лет); 30 (5-6 лет).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Организовать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прослушивание и просмотр 5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вебинаров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STEAM –образованию (ежемесячно по 1-му).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 Посетить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конференцию «Имидж дошкольной организации 2020» в г. Алушта в период с 17 по 19 июня 2020 года.</a:t>
            </a:r>
          </a:p>
          <a:p>
            <a:pPr marL="457200" indent="-457200">
              <a:lnSpc>
                <a:spcPct val="10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 Принять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во Всероссийском конкурсе «Разработка Steam-проектов».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10515600" cy="6899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00" y="2312377"/>
            <a:ext cx="11544300" cy="139094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Национальный  проект  «Образование» </a:t>
            </a:r>
          </a:p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Обеспечение  глобальной  конкурентоспособности  российского  образования,  вхождение РФ в число 10 ведущих стран мира по качеству общего образования.</a:t>
            </a:r>
          </a:p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Реализуется через:10 федеральных проектов и 8 региональных проектов.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4813" y="3909849"/>
            <a:ext cx="11602387" cy="272743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базе  МАДОУ создана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региональная инновационная площадка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направлению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развития современной образовательной среды, использования учебного и лабораторного оборудования; совершенствование инфраструктуры образования, формирование новой технологической среды».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Реализуется  практико-ориентированный проект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научно-технического творчества у детей старшего дошкольного возраста средствами STEAM - технологии».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«Создание условий  в  дошкольном образовательном учреждении для развития научно-технического творчества у детей старшего дошкольного возраста средствами STEAM- технологии».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3768" y="633046"/>
            <a:ext cx="11676186" cy="144721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«Россия должна быть готовой конкурировать в сфере научных разработок и технологий и обеспечить себе суверенитет в этом вопросе. Речь идет не о самоизоляции, а о лидерстве в ключевых направлениях…Инженерное образование  в Российской Федерации надо вывести на более высокий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уровень».                                              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В.В. Путин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059055" y="1744480"/>
            <a:ext cx="245089" cy="743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094282" y="3558290"/>
            <a:ext cx="209862" cy="7288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426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Финансирование реализации инновационного проекта</a:t>
            </a:r>
            <a:endParaRPr lang="ru-RU" sz="3200" dirty="0"/>
          </a:p>
        </p:txBody>
      </p:sp>
      <p:pic>
        <p:nvPicPr>
          <p:cNvPr id="4" name="chart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522910" y="1163117"/>
            <a:ext cx="3654951" cy="5117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Диаграмма 5"/>
          <p:cNvGraphicFramePr/>
          <p:nvPr/>
        </p:nvGraphicFramePr>
        <p:xfrm>
          <a:off x="1034321" y="964541"/>
          <a:ext cx="11157679" cy="560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contras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8140" y="1080197"/>
            <a:ext cx="2282517" cy="137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0637" y="1213339"/>
            <a:ext cx="2147163" cy="136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C:\Users\Светлана\Downloads\инженерное направление\DSC_0539.JPG"/>
          <p:cNvPicPr/>
          <p:nvPr/>
        </p:nvPicPr>
        <p:blipFill>
          <a:blip r:embed="rId4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083" y="3389763"/>
            <a:ext cx="2028817" cy="1228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9422" y="3007238"/>
            <a:ext cx="2173989" cy="129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2122" y="1427786"/>
            <a:ext cx="2246772" cy="137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1015" y="242034"/>
            <a:ext cx="11693770" cy="766959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Создание современной 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информационно - образовательной среды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endParaRPr lang="ru-RU" sz="3000" dirty="0"/>
          </a:p>
        </p:txBody>
      </p:sp>
      <p:pic>
        <p:nvPicPr>
          <p:cNvPr id="10" name="Picture 3" descr="C:\Users\Lenovo\Desktop\фото к презентации стим\IMG_20200811_0953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10915" y="2469514"/>
            <a:ext cx="1298484" cy="1754271"/>
          </a:xfrm>
          <a:prstGeom prst="round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420652" y="4246179"/>
            <a:ext cx="1308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Игралочка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00022" y="2902518"/>
            <a:ext cx="1686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«Робототехника»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634" y="4579882"/>
            <a:ext cx="2349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«Эврика» (астрономия)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73366" y="2585545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«Эврика»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0191" y="2462208"/>
            <a:ext cx="1203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«Мой мир»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Lenovo\Desktop\фото в перезентацию\IMG_20170324_1513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20031" y="4867275"/>
            <a:ext cx="1797966" cy="1499701"/>
          </a:xfrm>
          <a:prstGeom prst="roundRect">
            <a:avLst/>
          </a:prstGeom>
          <a:noFill/>
        </p:spPr>
      </p:pic>
      <p:pic>
        <p:nvPicPr>
          <p:cNvPr id="2052" name="Picture 4" descr="C:\Users\Lenovo\Desktop\фото в перезентацию\IMG_235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5581" y="1460501"/>
            <a:ext cx="2055379" cy="1285790"/>
          </a:xfrm>
          <a:prstGeom prst="roundRect">
            <a:avLst/>
          </a:prstGeom>
          <a:noFill/>
        </p:spPr>
      </p:pic>
      <p:pic>
        <p:nvPicPr>
          <p:cNvPr id="2054" name="Picture 6" descr="C:\Users\Lenovo\Desktop\фото в перезентацию\IMG_20141217_17022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54239" y="2910841"/>
            <a:ext cx="2316539" cy="1386840"/>
          </a:xfrm>
          <a:prstGeom prst="roundRect">
            <a:avLst/>
          </a:prstGeom>
          <a:noFill/>
        </p:spPr>
      </p:pic>
      <p:pic>
        <p:nvPicPr>
          <p:cNvPr id="2057" name="Picture 9" descr="C:\Users\Lenovo\Desktop\фото в перезентацию\IMG_233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262870" y="3619500"/>
            <a:ext cx="1344930" cy="1793240"/>
          </a:xfrm>
          <a:prstGeom prst="round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281854" y="2710442"/>
            <a:ext cx="234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Приемная группового помещения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112607" y="5568894"/>
            <a:ext cx="1877146" cy="342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«Сокровищница»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C:\Users\Lenovo\Desktop\фото в перезентацию\IMG_232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400000">
            <a:off x="6455570" y="4733131"/>
            <a:ext cx="1847850" cy="1385888"/>
          </a:xfrm>
          <a:prstGeom prst="round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7493001" y="6349298"/>
            <a:ext cx="2286000" cy="34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«Эврика» (математика)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12" descr="C:\Users\Lenovo\Desktop\фото в перезентацию\IMG_20170531_12010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63330" y="4796205"/>
            <a:ext cx="1437433" cy="1507161"/>
          </a:xfrm>
          <a:prstGeom prst="round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3415804" y="6325354"/>
            <a:ext cx="223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«Эврика»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шахматы)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1" name="Picture 13" descr="C:\Users\Lenovo\Desktop\фото в перезентацию\IMG_20170216_16575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039" y="5006340"/>
            <a:ext cx="1942917" cy="1475642"/>
          </a:xfrm>
          <a:prstGeom prst="roundRect">
            <a:avLst/>
          </a:prstGeom>
          <a:noFill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96749" y="4826000"/>
            <a:ext cx="1360949" cy="15367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976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2F31FE-5D22-4F6B-B011-FD5CA7439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3" y="365126"/>
            <a:ext cx="11723915" cy="13765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Реализация практико-ориентированного проекта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«Развитие научно-технического творчества у детей старшего дошкольного возраста средствами STEAM – технологии»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DA393330-448B-4968-99A8-B154E58F40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81679049"/>
              </p:ext>
            </p:extLst>
          </p:nvPr>
        </p:nvGraphicFramePr>
        <p:xfrm>
          <a:off x="255535" y="1854199"/>
          <a:ext cx="11632367" cy="4770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042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673741-7D00-412D-865A-A1C26F0D5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365126"/>
            <a:ext cx="11658600" cy="10889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Повышение уровня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профессиональной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компетентности педагогов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xmlns="" id="{4A76FCF5-968E-46E6-80B4-20EFBEC7F9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32297704"/>
              </p:ext>
            </p:extLst>
          </p:nvPr>
        </p:nvGraphicFramePr>
        <p:xfrm>
          <a:off x="165100" y="1207135"/>
          <a:ext cx="11820071" cy="5486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0542">
                  <a:extLst>
                    <a:ext uri="{9D8B030D-6E8A-4147-A177-3AD203B41FA5}">
                      <a16:colId xmlns:a16="http://schemas.microsoft.com/office/drawing/2014/main" xmlns="" val="651023468"/>
                    </a:ext>
                  </a:extLst>
                </a:gridCol>
                <a:gridCol w="3970442">
                  <a:extLst>
                    <a:ext uri="{9D8B030D-6E8A-4147-A177-3AD203B41FA5}">
                      <a16:colId xmlns:a16="http://schemas.microsoft.com/office/drawing/2014/main" xmlns="" val="1930337027"/>
                    </a:ext>
                  </a:extLst>
                </a:gridCol>
                <a:gridCol w="3829087">
                  <a:extLst>
                    <a:ext uri="{9D8B030D-6E8A-4147-A177-3AD203B41FA5}">
                      <a16:colId xmlns:a16="http://schemas.microsoft.com/office/drawing/2014/main" xmlns="" val="2940873925"/>
                    </a:ext>
                  </a:extLst>
                </a:gridCol>
              </a:tblGrid>
              <a:tr h="97726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квалификации педагогов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Распространение опыта на региональном, муниципальном и локальном 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уровне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Распространение опыта на всероссийском и международном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уровне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083623104"/>
                  </a:ext>
                </a:extLst>
              </a:tr>
              <a:tr h="1705221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Курсы повышения квалификации «Реализация STEAM –образования в дошкольных образовательных организациях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своили 10 педагогов         (26%).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Региональный уровень: </a:t>
                      </a: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2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Муниципальный  уровень: </a:t>
                      </a: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5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Локальный   уровень: </a:t>
                      </a: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8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сероссийский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уровень: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572725137"/>
                  </a:ext>
                </a:extLst>
              </a:tr>
              <a:tr h="1385492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Бесплатные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вебинары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STEAM-образованию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прослушали 10 педагогов                         (28%).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5 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вебинарам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имеют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сертификаты                       (</a:t>
                      </a:r>
                      <a:r>
                        <a:rPr lang="ru-RU" sz="200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100%).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ДОУ является 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форсайт-центром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«Современные образовательные технологии, реализация новых методов обучения и воспитания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Опыт работы на международной научно-практической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конференции:                        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638750436"/>
                  </a:ext>
                </a:extLst>
              </a:tr>
              <a:tr h="746034"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 уровень профессиональной компетентности педагогов по вопросам формирования научно-технического творчества в рамках реализации 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STEAM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технологии до 24%.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5105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025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Стеам 05. 02. 2019 год\Стеам 05. 02. 2019 год\IMG_6116.JPG"/>
          <p:cNvPicPr>
            <a:picLocks noChangeAspect="1" noChangeArrowheads="1"/>
          </p:cNvPicPr>
          <p:nvPr/>
        </p:nvPicPr>
        <p:blipFill>
          <a:blip r:embed="rId2" cstate="print"/>
          <a:srcRect l="27322" t="35377"/>
          <a:stretch>
            <a:fillRect/>
          </a:stretch>
        </p:blipFill>
        <p:spPr bwMode="auto">
          <a:xfrm>
            <a:off x="2851838" y="1609399"/>
            <a:ext cx="2063062" cy="1222934"/>
          </a:xfrm>
          <a:prstGeom prst="roundRect">
            <a:avLst/>
          </a:prstGeom>
          <a:noFill/>
        </p:spPr>
      </p:pic>
      <p:pic>
        <p:nvPicPr>
          <p:cNvPr id="2051" name="Picture 3" descr="C:\Users\Lenovo\Desktop\IMG_6102.JPG"/>
          <p:cNvPicPr>
            <a:picLocks noChangeAspect="1" noChangeArrowheads="1"/>
          </p:cNvPicPr>
          <p:nvPr/>
        </p:nvPicPr>
        <p:blipFill>
          <a:blip r:embed="rId3" cstate="print"/>
          <a:srcRect t="19529" r="23793" b="8713"/>
          <a:stretch>
            <a:fillRect/>
          </a:stretch>
        </p:blipFill>
        <p:spPr bwMode="auto">
          <a:xfrm>
            <a:off x="7767971" y="1543211"/>
            <a:ext cx="2061829" cy="1294326"/>
          </a:xfrm>
          <a:prstGeom prst="roundRect">
            <a:avLst/>
          </a:prstGeom>
          <a:noFill/>
        </p:spPr>
      </p:pic>
      <p:pic>
        <p:nvPicPr>
          <p:cNvPr id="2052" name="Picture 4" descr="C:\Users\Lenovo\Desktop\IMG_6114.JPG"/>
          <p:cNvPicPr>
            <a:picLocks noChangeAspect="1" noChangeArrowheads="1"/>
          </p:cNvPicPr>
          <p:nvPr/>
        </p:nvPicPr>
        <p:blipFill>
          <a:blip r:embed="rId4" cstate="print"/>
          <a:srcRect l="13532" t="42262" r="9801"/>
          <a:stretch>
            <a:fillRect/>
          </a:stretch>
        </p:blipFill>
        <p:spPr bwMode="auto">
          <a:xfrm>
            <a:off x="5243511" y="1600201"/>
            <a:ext cx="2271713" cy="1300362"/>
          </a:xfrm>
          <a:prstGeom prst="roundRect">
            <a:avLst/>
          </a:prstGeom>
          <a:noFill/>
        </p:spPr>
      </p:pic>
      <p:pic>
        <p:nvPicPr>
          <p:cNvPr id="6" name="Рисунок 5"/>
          <p:cNvPicPr/>
          <p:nvPr/>
        </p:nvPicPr>
        <p:blipFill rotWithShape="1">
          <a:blip r:embed="rId5" cstate="print"/>
          <a:srcRect l="62305" t="28955" r="26272" b="43134"/>
          <a:stretch/>
        </p:blipFill>
        <p:spPr bwMode="auto">
          <a:xfrm>
            <a:off x="9971310" y="3917464"/>
            <a:ext cx="1472204" cy="2151529"/>
          </a:xfrm>
          <a:prstGeom prst="round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6" cstate="print"/>
          <a:srcRect l="8213" t="14877" r="26860" b="4959"/>
          <a:stretch/>
        </p:blipFill>
        <p:spPr bwMode="auto">
          <a:xfrm>
            <a:off x="955023" y="5152633"/>
            <a:ext cx="1927953" cy="1215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/>
            </a:ext>
          </a:extLst>
        </p:spPr>
      </p:pic>
      <p:pic>
        <p:nvPicPr>
          <p:cNvPr id="8" name="Рисунок 7" descr="D:\Сертификат Steam\IMG-d23bdde8ba6c6cdc6a3c849a6ddb2d58-V (1)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 l="3603" r="3952"/>
          <a:stretch/>
        </p:blipFill>
        <p:spPr bwMode="auto">
          <a:xfrm rot="16200000">
            <a:off x="775618" y="3283115"/>
            <a:ext cx="1229466" cy="18881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10" cstate="print"/>
          <a:srcRect l="11777" t="6612" r="11984" b="6060"/>
          <a:stretch/>
        </p:blipFill>
        <p:spPr bwMode="auto">
          <a:xfrm>
            <a:off x="364267" y="2062914"/>
            <a:ext cx="1842722" cy="12103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11" cstate="print"/>
          <a:srcRect l="9598" t="11193" r="28372" b="3303"/>
          <a:stretch/>
        </p:blipFill>
        <p:spPr bwMode="auto">
          <a:xfrm>
            <a:off x="824438" y="460751"/>
            <a:ext cx="1873232" cy="1208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3554" y="4726373"/>
            <a:ext cx="1616842" cy="177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5941" y="4796999"/>
            <a:ext cx="1457771" cy="166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2162175" y="327025"/>
            <a:ext cx="91948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Повышение уровня  профессиональной компетентности педагогов</a:t>
            </a:r>
            <a:endParaRPr lang="ru-RU" sz="32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95" t="5127" r="20056" b="14284"/>
          <a:stretch/>
        </p:blipFill>
        <p:spPr bwMode="auto">
          <a:xfrm>
            <a:off x="10026311" y="2402960"/>
            <a:ext cx="1789452" cy="1249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05" t="19218" r="12135" b="7034"/>
          <a:stretch/>
        </p:blipFill>
        <p:spPr bwMode="auto">
          <a:xfrm>
            <a:off x="7394238" y="5147342"/>
            <a:ext cx="1992649" cy="1287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61027" y="3191430"/>
            <a:ext cx="2010998" cy="1278021"/>
          </a:xfrm>
          <a:prstGeom prst="round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 rotWithShape="1">
          <a:blip r:embed="rId17" cstate="print"/>
          <a:srcRect l="7462" t="12133" r="25742" b="8367"/>
          <a:stretch/>
        </p:blipFill>
        <p:spPr bwMode="auto">
          <a:xfrm>
            <a:off x="5357814" y="3200401"/>
            <a:ext cx="2143124" cy="1343024"/>
          </a:xfrm>
          <a:prstGeom prst="round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18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19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5044" t="12857" r="43081" b="4524"/>
          <a:stretch/>
        </p:blipFill>
        <p:spPr bwMode="auto">
          <a:xfrm>
            <a:off x="8081671" y="3076149"/>
            <a:ext cx="1229305" cy="1734402"/>
          </a:xfrm>
          <a:prstGeom prst="roundRect">
            <a:avLst/>
          </a:prstGeom>
          <a:ln w="19050">
            <a:solidFill>
              <a:srgbClr val="6699FF"/>
            </a:solidFill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3A1D75-2F7C-4D67-8DAE-D17E4E40F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700" y="431801"/>
            <a:ext cx="9055100" cy="10922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Интеграция STEAM – технологии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образовательный процесс  ДОУ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6E5D1EB3-A318-47EC-9F12-A812ED116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4325" y="1314450"/>
            <a:ext cx="5829300" cy="535781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/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РАЗРАБОТАНЫ: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Локальные нормативные акты.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Календарный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план реализации практико-ориентированного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«Развитие научно-технического творчества у детей старшего дошкольного возраста средствами STEAM-технологии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Методические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рекомендации по организации развивающей предметно-пространственной среды с учетом модульности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STEAM-технологии.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Перспективное планирование образовательной работы в рамках STEAM-технологии.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Информационные материалы для родителей </a:t>
            </a: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STEAM  образованию  дошкольников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95B99D3-8FD1-411A-BE96-A836EE5AC6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7913" y="1443038"/>
            <a:ext cx="5815012" cy="5143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329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99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</a:rPr>
              <a:t>Взаимодействие с социумом в условиях реализации </a:t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STEAM–технологии</a:t>
            </a:r>
            <a:endParaRPr lang="ru-RU" sz="32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62606" y="1355834"/>
          <a:ext cx="11619186" cy="3963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9593"/>
                <a:gridCol w="5809593"/>
              </a:tblGrid>
              <a:tr h="48873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семьей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социальными институтами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026979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Функционирует «Школа для родителей».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На сайт дошкольного учреждения включена страница о особенностях и реализации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STEAM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– технологии 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Информационное просвещение родительской общественности посредством интернет ресурсов (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http://dou40.edu-nv.ru/metodika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), доступных мобильных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мессенджеров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в течение срока реализации проекта.</a:t>
                      </a:r>
                    </a:p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Образовательная организация является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соисполнителем Всероссийского исследовательского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проекта НОУ ДПО «Институт системно -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деятельностной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педагогики» .</a:t>
                      </a:r>
                      <a:endParaRPr lang="ru-RU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Обеспечена психолого-педагогическая поддержка семьям воспитанников и повышение компетентности родителей в вопросах формирования в рамках реализации  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STEAM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технологии  на 12%.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Заключены 3 договора сотрудничества: с НГГУ г. Нижневартовска; с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Нижневартовским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социально-гуманитарным колледжем; с МБОУ«СШ№18», МБОУ«СШ №31».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99545" y="5561431"/>
          <a:ext cx="1165071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0717"/>
              </a:tblGrid>
              <a:tr h="303342">
                <a:tc>
                  <a:txBody>
                    <a:bodyPr/>
                    <a:lstStyle/>
                    <a:p>
                      <a:pPr marL="285750" indent="-285750"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оздано сетевое взаимодействие в рамках преемственности образовательной цепочки.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Отмечена положительная динамика вовлечённости родителей (законных представителей) воспитанников старшего дошкольного возраста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3%.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1394</TotalTime>
  <Words>729</Words>
  <Application>Microsoft Office PowerPoint</Application>
  <PresentationFormat>Произвольный</PresentationFormat>
  <Paragraphs>88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автономное дошкольное образовательное учреждение  города Нижневартовска детский сад №40 «Золотая рыбка»</vt:lpstr>
      <vt:lpstr>Актуальность</vt:lpstr>
      <vt:lpstr>Финансирование реализации инновационного проекта</vt:lpstr>
      <vt:lpstr> Создание современной   информационно - образовательной среды  </vt:lpstr>
      <vt:lpstr>Реализация практико-ориентированного проекта  «Развитие научно-технического творчества у детей старшего дошкольного возраста средствами STEAM – технологии»</vt:lpstr>
      <vt:lpstr>Повышение уровня  профессиональной компетентности педагогов </vt:lpstr>
      <vt:lpstr>Повышение уровня  профессиональной компетентности педагогов</vt:lpstr>
      <vt:lpstr>Интеграция STEAM – технологии  в образовательный процесс  ДОУ </vt:lpstr>
      <vt:lpstr>Взаимодействие с социумом в условиях реализации  STEAM–технологии</vt:lpstr>
      <vt:lpstr>Перспективы по внедрению  STEAM–технологии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Lenovo</cp:lastModifiedBy>
  <cp:revision>333</cp:revision>
  <dcterms:created xsi:type="dcterms:W3CDTF">2020-08-12T04:11:45Z</dcterms:created>
  <dcterms:modified xsi:type="dcterms:W3CDTF">2020-08-14T08:44:12Z</dcterms:modified>
</cp:coreProperties>
</file>