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1" r:id="rId3"/>
    <p:sldId id="304" r:id="rId4"/>
    <p:sldId id="257" r:id="rId5"/>
    <p:sldId id="297" r:id="rId6"/>
    <p:sldId id="298" r:id="rId7"/>
    <p:sldId id="296" r:id="rId8"/>
    <p:sldId id="300" r:id="rId9"/>
    <p:sldId id="301" r:id="rId10"/>
    <p:sldId id="306" r:id="rId11"/>
    <p:sldId id="287" r:id="rId12"/>
    <p:sldId id="292" r:id="rId13"/>
    <p:sldId id="30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299" autoAdjust="0"/>
    <p:restoredTop sz="93691" autoAdjust="0"/>
  </p:normalViewPr>
  <p:slideViewPr>
    <p:cSldViewPr>
      <p:cViewPr>
        <p:scale>
          <a:sx n="100" d="100"/>
          <a:sy n="100" d="100"/>
        </p:scale>
        <p:origin x="-147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02EC-2D90-4D8F-B26D-4CDB57C7699F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85BCE-8D47-4A60-B4E7-A041DFF778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087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85BCE-8D47-4A60-B4E7-A041DFF778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85BCE-8D47-4A60-B4E7-A041DFF778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85BCE-8D47-4A60-B4E7-A041DFF778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4B93F-6B22-4B5D-A4B1-D760EF656982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6937-63DC-4D6A-B49E-7F542BBDD9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6.xml" Type="http://schemas.openxmlformats.org/officeDocument/2006/relationships/slideLayout"/><Relationship Id="rId6" Target="http://digitalschool34.ru/news/razvitie-algoritmicheskogo-myshleniya-logorobot-pchelka-0" TargetMode="External" Type="http://schemas.openxmlformats.org/officeDocument/2006/relationships/hyperlink"/><Relationship Id="rId5" Target="../media/image23.jpeg" Type="http://schemas.openxmlformats.org/officeDocument/2006/relationships/image"/><Relationship Id="rId4" Target="../media/image22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4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4.xml" Type="http://schemas.openxmlformats.org/officeDocument/2006/relationships/slideLayout"/><Relationship Id="rId6" Target="../media/image14.jpeg" Type="http://schemas.openxmlformats.org/officeDocument/2006/relationships/image"/><Relationship Id="rId5" Target="../media/image13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0"/>
            <a:ext cx="8460432" cy="4941168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униципальное Автономное  Дошкольное Образовательное учреждение№40»Золотая рыбка»г.Нижневартовск</a:t>
            </a:r>
          </a:p>
          <a:p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«Применение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STEAM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–подхода в развитии   инновационного мышления  у детей старшего дошкольного  возраста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обучении Шахматы».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08920"/>
            <a:ext cx="4104456" cy="3915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6444208" y="4797152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0" name="Заголовок 8"/>
          <p:cNvSpPr>
            <a:spLocks noGrp="1"/>
          </p:cNvSpPr>
          <p:nvPr>
            <p:ph type="ctrTitle"/>
          </p:nvPr>
        </p:nvSpPr>
        <p:spPr>
          <a:xfrm>
            <a:off x="7020272" y="5589240"/>
            <a:ext cx="1944216" cy="115212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Подготовила:</a:t>
            </a:r>
            <a:br>
              <a:rPr lang="ru-RU" sz="1400" dirty="0" smtClean="0">
                <a:solidFill>
                  <a:schemeClr val="tx2"/>
                </a:solidFill>
              </a:rPr>
            </a:br>
            <a:r>
              <a:rPr lang="ru-RU" sz="1400" dirty="0" smtClean="0">
                <a:solidFill>
                  <a:schemeClr val="tx2"/>
                </a:solidFill>
              </a:rPr>
              <a:t>воспитатель </a:t>
            </a:r>
            <a:br>
              <a:rPr lang="ru-RU" sz="1400" dirty="0" smtClean="0">
                <a:solidFill>
                  <a:schemeClr val="tx2"/>
                </a:solidFill>
              </a:rPr>
            </a:br>
            <a:r>
              <a:rPr lang="ru-RU" sz="1400" dirty="0" smtClean="0">
                <a:solidFill>
                  <a:schemeClr val="tx2"/>
                </a:solidFill>
              </a:rPr>
              <a:t>Костромитина А.В.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6264696" cy="23762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b="6663"/>
          <a:stretch>
            <a:fillRect/>
          </a:stretch>
        </p:blipFill>
        <p:spPr bwMode="auto">
          <a:xfrm>
            <a:off x="6156176" y="692696"/>
            <a:ext cx="2818953" cy="2737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5948"/>
          <a:stretch>
            <a:fillRect/>
          </a:stretch>
        </p:blipFill>
        <p:spPr bwMode="auto">
          <a:xfrm>
            <a:off x="179512" y="4077072"/>
            <a:ext cx="2552051" cy="2636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b="5170"/>
          <a:stretch>
            <a:fillRect/>
          </a:stretch>
        </p:blipFill>
        <p:spPr bwMode="auto">
          <a:xfrm>
            <a:off x="6084168" y="4005064"/>
            <a:ext cx="293609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b="5864"/>
          <a:stretch>
            <a:fillRect/>
          </a:stretch>
        </p:blipFill>
        <p:spPr bwMode="auto">
          <a:xfrm>
            <a:off x="2987824" y="4005064"/>
            <a:ext cx="2855771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395536" y="0"/>
            <a:ext cx="74888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модуль «Робототехника»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39552" y="435149"/>
            <a:ext cx="49685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логики и алгоритмического мышления;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основ программирования;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развитие способностей к планированию, моделированию;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обработка информации;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быстро решать практические задачи; 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знание и умение пользоваться универсальными знаковыми системами (символами);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способностей к оценке процесса и результатов собственной деятельности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34" name="AutoShape 10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3312368" cy="1800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Холл «Шахматное королевство»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632"/>
            <a:ext cx="2267744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1" y="2420888"/>
            <a:ext cx="2520279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16632"/>
            <a:ext cx="2304256" cy="2331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92896"/>
            <a:ext cx="1979712" cy="21232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29184" y="23423220"/>
            <a:ext cx="2832140" cy="377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 descr="C:\Users\Alla2\AppData\Local\Microsoft\Windows\INetCache\Content.Word\IMG_20200127_115127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4337720"/>
            <a:ext cx="2448272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C:\Users\Alla2\AppData\Local\Microsoft\Windows\INetCache\Content.Word\IMG_20200127_115004.jpg"/>
          <p:cNvPicPr/>
          <p:nvPr/>
        </p:nvPicPr>
        <p:blipFill>
          <a:blip r:embed="rId8" cstate="print"/>
          <a:srcRect b="6061"/>
          <a:stretch>
            <a:fillRect/>
          </a:stretch>
        </p:blipFill>
        <p:spPr bwMode="auto">
          <a:xfrm>
            <a:off x="755576" y="4509120"/>
            <a:ext cx="2376264" cy="23488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2420888"/>
            <a:ext cx="2214623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76470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Шахматная деятельность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Рисунок 24" descr="D:\Фото 2019г февр\IMG_20190222_152251_HH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237626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Рисунок 25" descr="D:\Фото 2019г февр\IMG_20190222_153340_HHT.jpg"/>
          <p:cNvPicPr/>
          <p:nvPr/>
        </p:nvPicPr>
        <p:blipFill>
          <a:blip r:embed="rId3" cstate="print"/>
          <a:srcRect t="24877"/>
          <a:stretch>
            <a:fillRect/>
          </a:stretch>
        </p:blipFill>
        <p:spPr bwMode="auto">
          <a:xfrm>
            <a:off x="2987824" y="980728"/>
            <a:ext cx="2808312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Рисунок 26" descr="D:\Фото 2019г февр\IMG_20190218_102817_HHT.jpg"/>
          <p:cNvPicPr/>
          <p:nvPr/>
        </p:nvPicPr>
        <p:blipFill>
          <a:blip r:embed="rId4" cstate="print"/>
          <a:srcRect b="19444"/>
          <a:stretch>
            <a:fillRect/>
          </a:stretch>
        </p:blipFill>
        <p:spPr bwMode="auto">
          <a:xfrm>
            <a:off x="6300192" y="4077072"/>
            <a:ext cx="2520280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" name="Рисунок 27" descr="D:\Фото 2019г февр\IMG_20190218_103103_HHT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77072"/>
            <a:ext cx="2448272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Рисунок 29" descr="D:\Фото 2019г февр\IMG_20190218_084644_HHT.jpg"/>
          <p:cNvPicPr/>
          <p:nvPr/>
        </p:nvPicPr>
        <p:blipFill>
          <a:blip r:embed="rId6" cstate="print"/>
          <a:srcRect t="16210" b="35158"/>
          <a:stretch>
            <a:fillRect/>
          </a:stretch>
        </p:blipFill>
        <p:spPr bwMode="auto">
          <a:xfrm>
            <a:off x="2987824" y="4077072"/>
            <a:ext cx="2880320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 descr="C:\Users\Alla2\AppData\Local\Microsoft\Windows\INetCache\Content.Word\IMG_20200127_115050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980728"/>
            <a:ext cx="2664296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Спасибо за внимание 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546" t="5128" r="3906" b="5128"/>
          <a:stretch>
            <a:fillRect/>
          </a:stretch>
        </p:blipFill>
        <p:spPr bwMode="auto">
          <a:xfrm>
            <a:off x="-252536" y="-387424"/>
            <a:ext cx="9396536" cy="7560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Актуальность 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96753"/>
            <a:ext cx="7560840" cy="30963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современном мире сложно  стоять на месте,  поэтому, мы хотим или не хотим,   модернизация в системе образования является поиском, инновационного мышления развитии молодого поколения с приоритетом технической направленности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 помощью инновационных технологий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 педагога направлена не только на процесс обучение воспитанника, но и на их разностороннее  включение шахмат через образовательную деятельность.</a:t>
            </a:r>
          </a:p>
          <a:p>
            <a:endParaRPr lang="ru-RU" sz="18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984"/>
            <a:ext cx="4499992" cy="3312368"/>
          </a:xfrm>
          <a:prstGeom prst="rect">
            <a:avLst/>
          </a:prstGeom>
          <a:noFill/>
        </p:spPr>
      </p:pic>
      <p:pic>
        <p:nvPicPr>
          <p:cNvPr id="7" name="Рисунок 6" descr="C:\Users\Alla2\AppData\Local\Microsoft\Windows\INetCache\Content.Word\IMG_20200127_134505.jpg"/>
          <p:cNvPicPr/>
          <p:nvPr/>
        </p:nvPicPr>
        <p:blipFill>
          <a:blip r:embed="rId3" cstate="print"/>
          <a:srcRect b="5223"/>
          <a:stretch>
            <a:fillRect/>
          </a:stretch>
        </p:blipFill>
        <p:spPr bwMode="auto">
          <a:xfrm>
            <a:off x="1403648" y="4149080"/>
            <a:ext cx="2016224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7848872" cy="42038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STEАM-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образование  «модульное направление» образования, целью которого является развитие интеллектуальных способностей ребенка с возможностью вовлечения его в научно техническое творчество. Включает в себя инженерию, технологию и математику.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«Инновационное мышление»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мышление, ориентированное на познание смысла нового знания и приращение его в инновацию, характеризующееся как научно-теоретическое, творческое, конструктивное, преобразующее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moiro.by/files/00206/obj/120/157283/img/%D0%91%D0%B5%D0%B7%20%D0%B8%D0%BC%D0%B5%D0%BD%D0%B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0"/>
            <a:ext cx="2756248" cy="1251337"/>
          </a:xfrm>
          <a:prstGeom prst="rect">
            <a:avLst/>
          </a:prstGeom>
          <a:noFill/>
        </p:spPr>
      </p:pic>
      <p:pic>
        <p:nvPicPr>
          <p:cNvPr id="4" name="Рисунок 3" descr="C:\Users\Alla2\AppData\Local\Microsoft\Windows\INetCache\Content.Word\IMG_20200127_12033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239852" y="3897052"/>
            <a:ext cx="273630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G:\фото сада февраль 2020\IMG_20200203_160927.jpg"/>
          <p:cNvPicPr>
            <a:picLocks noChangeAspect="1" noChangeArrowheads="1"/>
          </p:cNvPicPr>
          <p:nvPr/>
        </p:nvPicPr>
        <p:blipFill>
          <a:blip r:embed="rId5" cstate="print"/>
          <a:srcRect l="5955" b="13657"/>
          <a:stretch>
            <a:fillRect/>
          </a:stretch>
        </p:blipFill>
        <p:spPr bwMode="auto">
          <a:xfrm>
            <a:off x="6300192" y="3789040"/>
            <a:ext cx="266429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" descr="C:\Users\Alla2\Documents\ViberDownloads\0-02-0a-8273765aabbccd406f352486a4889d196ecaf2d080bdc577e1aead10fc4a9706_2e122ca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933056"/>
            <a:ext cx="2664296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1520" y="0"/>
            <a:ext cx="8424936" cy="15567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условий для инновационного  мышления старшего дошкольного возраста посредством ознакомления игры в шахматы через интегрированные занятия.</a:t>
            </a:r>
            <a:r>
              <a:rPr lang="ru-RU" sz="2000" b="1" u="sng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717032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 marL="266700" indent="-2667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 развитие наглядно-образного и логического мышления; </a:t>
            </a:r>
          </a:p>
          <a:p>
            <a:pPr marL="361950" indent="-3619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  развитие способностей к планированию, моделированию;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marL="266700" indent="-2667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 вырабатывает целеустремленность, выдержку, волю, усидчивость, внимательность и собранность. </a:t>
            </a:r>
          </a:p>
          <a:p>
            <a:pPr marL="266700" indent="-2667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059832" y="1700808"/>
            <a:ext cx="2448272" cy="864096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636912"/>
            <a:ext cx="288032" cy="360040"/>
          </a:xfrm>
          <a:prstGeom prst="rect">
            <a:avLst/>
          </a:prstGeom>
          <a:solidFill>
            <a:schemeClr val="accent2"/>
          </a:solidFill>
          <a:scene3d>
            <a:camera prst="isometricOffAxis2To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717032"/>
            <a:ext cx="288032" cy="360040"/>
          </a:xfrm>
          <a:prstGeom prst="rect">
            <a:avLst/>
          </a:prstGeom>
          <a:solidFill>
            <a:schemeClr val="accent2"/>
          </a:solidFill>
          <a:scene3d>
            <a:camera prst="isometricOffAxis2To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653136"/>
            <a:ext cx="360040" cy="360040"/>
          </a:xfrm>
          <a:prstGeom prst="rect">
            <a:avLst/>
          </a:prstGeom>
          <a:solidFill>
            <a:schemeClr val="accent2"/>
          </a:solidFill>
          <a:scene3d>
            <a:camera prst="isometricOffAxis2To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564904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Образовательные: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2924943"/>
            <a:ext cx="74888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экспериментирование с предметами окружающего мира;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конструирование в различных ракурсах и проекциях;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формировать устойчивый интерес детей к игре в шахматы;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974220" y="6141522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47248" cy="2492896"/>
          </a:xfrm>
        </p:spPr>
        <p:txBody>
          <a:bodyPr>
            <a:norm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6096" y="1700808"/>
            <a:ext cx="216024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67944" y="191683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987824" y="1124744"/>
            <a:ext cx="3312368" cy="3456384"/>
          </a:xfrm>
          <a:prstGeom prst="ellipse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STE</a:t>
            </a:r>
            <a:r>
              <a:rPr lang="ru-RU" sz="3600" b="1" dirty="0" smtClean="0"/>
              <a:t>А</a:t>
            </a:r>
            <a:r>
              <a:rPr lang="en-US" sz="3600" b="1" dirty="0" smtClean="0"/>
              <a:t>M</a:t>
            </a:r>
            <a:r>
              <a:rPr lang="ru-RU" sz="3600" b="1" dirty="0" smtClean="0"/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04248" y="3645024"/>
            <a:ext cx="2232248" cy="29249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>
              <a:buFont typeface="Wingdings" pitchFamily="2" charset="2"/>
              <a:buChar char="§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Приведение статических конструкций в движение;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игры;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Мультимидийные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фильмы;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04248" y="260648"/>
            <a:ext cx="2232248" cy="2880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Рисование;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Лепка;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Театрализованная        деятельность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Художес-слово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Литературное творчество;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Мультимидийныефильмы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1520" y="3717032"/>
            <a:ext cx="2088232" cy="2714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Робототехника-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(разные виды конструктора);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Объемные плоскостные постройки;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188640"/>
            <a:ext cx="2232248" cy="2808312"/>
          </a:xfrm>
          <a:prstGeom prst="roundRect">
            <a:avLst>
              <a:gd name="adj" fmla="val 111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речи;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Опытно-экспериментаьная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Астрономия;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окружающим миром.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>
          <a:xfrm rot="7138885">
            <a:off x="2780453" y="588207"/>
            <a:ext cx="464994" cy="132891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>
          <a:xfrm rot="3102870">
            <a:off x="2572475" y="3921918"/>
            <a:ext cx="647130" cy="1484335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Двойная стрелка вверх/вниз 22"/>
          <p:cNvSpPr/>
          <p:nvPr/>
        </p:nvSpPr>
        <p:spPr>
          <a:xfrm rot="3111051">
            <a:off x="6015589" y="501821"/>
            <a:ext cx="607183" cy="1494186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Творчество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>
          <a:xfrm rot="7877921">
            <a:off x="6030298" y="3878991"/>
            <a:ext cx="501115" cy="1425248"/>
          </a:xfrm>
          <a:prstGeom prst="up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Инженерия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2852936"/>
            <a:ext cx="29008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Ведущая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составляющая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Игралочки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4449739" y="3263229"/>
            <a:ext cx="350471" cy="105950"/>
          </a:xfrm>
          <a:prstGeom prst="rightArrow">
            <a:avLst>
              <a:gd name="adj1" fmla="val 50000"/>
              <a:gd name="adj2" fmla="val 56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19872" y="2708920"/>
            <a:ext cx="2376264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принципы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9862790">
            <a:off x="5137100" y="4170092"/>
            <a:ext cx="297212" cy="1029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826174">
            <a:off x="2955197" y="2048203"/>
            <a:ext cx="290709" cy="1230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 flipH="1">
            <a:off x="4644008" y="1844824"/>
            <a:ext cx="360040" cy="86409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2681440">
            <a:off x="5863187" y="2079077"/>
            <a:ext cx="421449" cy="1183029"/>
          </a:xfrm>
          <a:prstGeom prst="downArrow">
            <a:avLst>
              <a:gd name="adj1" fmla="val 4247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1560" y="1196752"/>
            <a:ext cx="2531680" cy="1152128"/>
          </a:xfrm>
          <a:prstGeom prst="ellipse">
            <a:avLst/>
          </a:prstGeom>
          <a:solidFill>
            <a:srgbClr val="CCFF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МОБИЛЬНОСТИ</a:t>
            </a:r>
          </a:p>
        </p:txBody>
      </p:sp>
      <p:sp>
        <p:nvSpPr>
          <p:cNvPr id="20" name="Овал 19"/>
          <p:cNvSpPr/>
          <p:nvPr/>
        </p:nvSpPr>
        <p:spPr>
          <a:xfrm>
            <a:off x="3563888" y="692696"/>
            <a:ext cx="2664296" cy="1152128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АКТИВНОСТИ</a:t>
            </a: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  <a:scene3d>
            <a:camera prst="obliqueTopRight"/>
            <a:lightRig rig="threePt" dir="t"/>
          </a:scene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Система дидактических принципов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300192" y="1340768"/>
            <a:ext cx="2699792" cy="11521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ДОСТУПНОСТИ </a:t>
            </a:r>
          </a:p>
        </p:txBody>
      </p:sp>
      <p:sp>
        <p:nvSpPr>
          <p:cNvPr id="24" name="Овал 23"/>
          <p:cNvSpPr/>
          <p:nvPr/>
        </p:nvSpPr>
        <p:spPr>
          <a:xfrm rot="744268">
            <a:off x="6585098" y="3891325"/>
            <a:ext cx="2441155" cy="136157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bliqueBottomLef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СИСТЕМНОСТИ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ПОСЛЕДОВАТЕЛЬНОСТИ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283968" y="5229200"/>
            <a:ext cx="2808312" cy="13681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b="1" dirty="0" smtClean="0">
                <a:solidFill>
                  <a:schemeClr val="tx1"/>
                </a:solidFill>
              </a:rPr>
              <a:t>ВАРИАТИВНОСТИ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899592" y="5013176"/>
            <a:ext cx="2967874" cy="11287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Принцип ИНТЕГРАТИВНОСТИ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 rot="12474349">
            <a:off x="3539853" y="4123348"/>
            <a:ext cx="297212" cy="1035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7229611" flipH="1">
            <a:off x="5968934" y="3379092"/>
            <a:ext cx="455656" cy="999774"/>
          </a:xfrm>
          <a:prstGeom prst="downArrow">
            <a:avLst>
              <a:gd name="adj1" fmla="val 3472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0" y="3212976"/>
            <a:ext cx="2531680" cy="1152128"/>
          </a:xfrm>
          <a:prstGeom prst="ellipse">
            <a:avLst/>
          </a:prstGeom>
          <a:solidFill>
            <a:srgbClr val="CCFF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творчества</a:t>
            </a:r>
          </a:p>
        </p:txBody>
      </p:sp>
      <p:sp>
        <p:nvSpPr>
          <p:cNvPr id="21" name="Стрелка вниз 20"/>
          <p:cNvSpPr/>
          <p:nvPr/>
        </p:nvSpPr>
        <p:spPr>
          <a:xfrm rot="15969862">
            <a:off x="2862534" y="3308544"/>
            <a:ext cx="358214" cy="949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модуль «Наука»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67944" y="3933056"/>
            <a:ext cx="360040" cy="68093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836712"/>
            <a:ext cx="74888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Экспериментирование с живой и неживой природой;</a:t>
            </a:r>
          </a:p>
          <a:p>
            <a:pPr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настольные развивающие игры: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наборы геометрических тел и фигур;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логические головоломки;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сортировщики;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рамки-вкладыши и объёмные вкладыши;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математические конструкторы;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шнуровки;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В.В.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Воскобовича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https://www.maam.ru/upload/blogs/detsad-739950-1469114756.jpg"/>
          <p:cNvPicPr>
            <a:picLocks noChangeAspect="1" noChangeArrowheads="1"/>
          </p:cNvPicPr>
          <p:nvPr/>
        </p:nvPicPr>
        <p:blipFill>
          <a:blip r:embed="rId2" cstate="print"/>
          <a:srcRect r="19281"/>
          <a:stretch>
            <a:fillRect/>
          </a:stretch>
        </p:blipFill>
        <p:spPr bwMode="auto">
          <a:xfrm>
            <a:off x="6372200" y="1484784"/>
            <a:ext cx="2520280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9947" t="39963" r="52220" b="6320"/>
          <a:stretch>
            <a:fillRect/>
          </a:stretch>
        </p:blipFill>
        <p:spPr bwMode="auto">
          <a:xfrm>
            <a:off x="6300192" y="4221088"/>
            <a:ext cx="266429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 cstate="print"/>
          <a:srcRect t="14819" b="43193"/>
          <a:stretch>
            <a:fillRect/>
          </a:stretch>
        </p:blipFill>
        <p:spPr bwMode="auto">
          <a:xfrm>
            <a:off x="3059832" y="4221088"/>
            <a:ext cx="273630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Alla2\AppData\Local\Microsoft\Windows\INetCache\Content.Word\IMG_20200131_111828.jpg"/>
          <p:cNvPicPr/>
          <p:nvPr/>
        </p:nvPicPr>
        <p:blipFill>
          <a:blip r:embed="rId5" cstate="print"/>
          <a:srcRect t="43562" b="5776"/>
          <a:stretch>
            <a:fillRect/>
          </a:stretch>
        </p:blipFill>
        <p:spPr bwMode="auto">
          <a:xfrm>
            <a:off x="251520" y="4221088"/>
            <a:ext cx="2448272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модуль </a:t>
            </a:r>
            <a:r>
              <a:rPr lang="ru-RU" sz="2700" dirty="0" smtClean="0">
                <a:solidFill>
                  <a:srgbClr val="FF0000"/>
                </a:solidFill>
              </a:rPr>
              <a:t>«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Инженерия»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836712"/>
            <a:ext cx="504056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игровой форме дети учатся считать, измерять, сравнивать, приобретать навыки общения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помогает им приобретать необходимые математические, филологические и инженерные навыки.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C:\Users\Alla2\Documents\ViberDownloads\0-02-0a-8273765aabbccd406f352486a4889d196ecaf2d080bdc577e1aead10fc4a9706_2e122ca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573016"/>
            <a:ext cx="244827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0" name="Picture 2" descr="G:\фото сада февраль 2020\IMG_20200203_160927.jpg"/>
          <p:cNvPicPr>
            <a:picLocks noChangeAspect="1" noChangeArrowheads="1"/>
          </p:cNvPicPr>
          <p:nvPr/>
        </p:nvPicPr>
        <p:blipFill>
          <a:blip r:embed="rId4" cstate="print"/>
          <a:srcRect l="5955" b="13657"/>
          <a:stretch>
            <a:fillRect/>
          </a:stretch>
        </p:blipFill>
        <p:spPr bwMode="auto">
          <a:xfrm>
            <a:off x="611560" y="3573016"/>
            <a:ext cx="259228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 b="4545"/>
          <a:stretch>
            <a:fillRect/>
          </a:stretch>
        </p:blipFill>
        <p:spPr bwMode="auto">
          <a:xfrm>
            <a:off x="3563888" y="3573016"/>
            <a:ext cx="259228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Alla2\AppData\Local\Microsoft\Windows\INetCache\Content.Word\IMG_20200131_111853.jpg"/>
          <p:cNvPicPr/>
          <p:nvPr/>
        </p:nvPicPr>
        <p:blipFill>
          <a:blip r:embed="rId6" cstate="print"/>
          <a:srcRect b="4762"/>
          <a:stretch>
            <a:fillRect/>
          </a:stretch>
        </p:blipFill>
        <p:spPr bwMode="auto">
          <a:xfrm>
            <a:off x="6156176" y="836712"/>
            <a:ext cx="266429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7592" cy="7200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модуль «Творчество»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5256584" cy="3456384"/>
          </a:xfrm>
        </p:spPr>
        <p:txBody>
          <a:bodyPr anchor="ctr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Лепка -развивает мелкую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моторику рук, творческие способности,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также показывает, как искусство соединяется с моделированием;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Моделирование из бумаги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Волшебница бумага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«Шахматы в сказках»знакомит ребенка с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шахматной теорией и помогает овладеть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практическими навыками игры;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Демонстрация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документальных фильмов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7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шахматных мультфильмов: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Alla2\AppData\Local\Microsoft\Windows\INetCache\Content.Word\IMG_20200127_154727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221088"/>
            <a:ext cx="194421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:\Users\Alla2\AppData\Local\Microsoft\Windows\INetCache\Content.Word\IMG_20200127_115609.jpg"/>
          <p:cNvPicPr/>
          <p:nvPr/>
        </p:nvPicPr>
        <p:blipFill>
          <a:blip r:embed="rId3" cstate="print"/>
          <a:srcRect t="11770" b="5347"/>
          <a:stretch>
            <a:fillRect/>
          </a:stretch>
        </p:blipFill>
        <p:spPr bwMode="auto">
          <a:xfrm>
            <a:off x="4788024" y="4221088"/>
            <a:ext cx="201622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Alla2\AppData\Local\Microsoft\Windows\INetCache\Content.Word\IMG_20200131_174809.jpg"/>
          <p:cNvPicPr/>
          <p:nvPr/>
        </p:nvPicPr>
        <p:blipFill>
          <a:blip r:embed="rId4" cstate="print"/>
          <a:srcRect l="4849" t="31827" r="3026" b="19068"/>
          <a:stretch>
            <a:fillRect/>
          </a:stretch>
        </p:blipFill>
        <p:spPr bwMode="auto">
          <a:xfrm>
            <a:off x="251520" y="4293096"/>
            <a:ext cx="1944216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C:\Users\Alla2\AppData\Local\Microsoft\Windows\INetCache\Content.Word\IMG_20200127_155400.jpg"/>
          <p:cNvPicPr/>
          <p:nvPr/>
        </p:nvPicPr>
        <p:blipFill>
          <a:blip r:embed="rId5" cstate="print"/>
          <a:srcRect t="5556" b="14815"/>
          <a:stretch>
            <a:fillRect/>
          </a:stretch>
        </p:blipFill>
        <p:spPr bwMode="auto">
          <a:xfrm>
            <a:off x="6660232" y="764704"/>
            <a:ext cx="2160240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 b="5882"/>
          <a:stretch>
            <a:fillRect/>
          </a:stretch>
        </p:blipFill>
        <p:spPr bwMode="auto">
          <a:xfrm>
            <a:off x="2411760" y="4293096"/>
            <a:ext cx="208823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7035</TotalTime>
  <Words>478</Words>
  <Application>Microsoft Office PowerPoint</Application>
  <PresentationFormat>Экран (4:3)</PresentationFormat>
  <Paragraphs>116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Подготовила: воспитатель  Костромитина А.В.</vt:lpstr>
      <vt:lpstr> Актуальность </vt:lpstr>
      <vt:lpstr>Слайд 3</vt:lpstr>
      <vt:lpstr>Слайд 4</vt:lpstr>
      <vt:lpstr>     </vt:lpstr>
      <vt:lpstr>Система дидактических принципов</vt:lpstr>
      <vt:lpstr>Образовательный модуль «Наука»</vt:lpstr>
      <vt:lpstr>Образовательный модуль «Инженерия» </vt:lpstr>
      <vt:lpstr>Образовательный модуль «Творчество» </vt:lpstr>
      <vt:lpstr>                                             </vt:lpstr>
      <vt:lpstr>Холл «Шахматное королевство»</vt:lpstr>
      <vt:lpstr>Шахматная деятельность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</dc:title>
  <dc:creator>Алла</dc:creator>
  <cp:lastModifiedBy>Alla20121962@mail.ru</cp:lastModifiedBy>
  <cp:revision>636</cp:revision>
  <dcterms:created xsi:type="dcterms:W3CDTF">2019-02-16T04:00:46Z</dcterms:created>
  <dcterms:modified xsi:type="dcterms:W3CDTF">2020-02-27T16:13:27Z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725565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